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  <p:sldMasterId id="2147483674" r:id="rId3"/>
    <p:sldMasterId id="2147483689" r:id="rId4"/>
  </p:sldMasterIdLst>
  <p:notesMasterIdLst>
    <p:notesMasterId r:id="rId15"/>
  </p:notesMasterIdLst>
  <p:sldIdLst>
    <p:sldId id="1048" r:id="rId5"/>
    <p:sldId id="1040" r:id="rId6"/>
    <p:sldId id="1051" r:id="rId7"/>
    <p:sldId id="1052" r:id="rId8"/>
    <p:sldId id="1053" r:id="rId9"/>
    <p:sldId id="1054" r:id="rId10"/>
    <p:sldId id="1055" r:id="rId11"/>
    <p:sldId id="1056" r:id="rId12"/>
    <p:sldId id="1057" r:id="rId13"/>
    <p:sldId id="1059" r:id="rId1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eler, Stefan" initials="GS" lastIdx="3" clrIdx="0">
    <p:extLst>
      <p:ext uri="{19B8F6BF-5375-455C-9EA6-DF929625EA0E}">
        <p15:presenceInfo xmlns:p15="http://schemas.microsoft.com/office/powerpoint/2012/main" userId="S::Stefan.Gieler@justice.gov.uk::e9aec3eb-0858-4cae-843d-1db80c44aa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AB5"/>
    <a:srgbClr val="8A5486"/>
    <a:srgbClr val="82368C"/>
    <a:srgbClr val="C69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notesViewPr>
    <p:cSldViewPr snapToGrid="0">
      <p:cViewPr varScale="1">
        <p:scale>
          <a:sx n="56" d="100"/>
          <a:sy n="56" d="100"/>
        </p:scale>
        <p:origin x="2636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46208-7F78-4CA4-BC77-3601A021F2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40193CB-F94C-4450-91D0-0650CFCD5F56}">
      <dgm:prSet phldrT="[Text]" cust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en-GB" sz="2000" dirty="0"/>
            <a:t>How might today’s Team Briefing topics affect our team?</a:t>
          </a:r>
        </a:p>
      </dgm:t>
    </dgm:pt>
    <dgm:pt modelId="{0E9B6034-BFF2-4638-8BC8-5B8DF2D6800E}" type="parTrans" cxnId="{8D58BD4B-804F-4F1C-AB4B-7C1B0FF251C7}">
      <dgm:prSet/>
      <dgm:spPr/>
      <dgm:t>
        <a:bodyPr/>
        <a:lstStyle/>
        <a:p>
          <a:endParaRPr lang="en-GB"/>
        </a:p>
      </dgm:t>
    </dgm:pt>
    <dgm:pt modelId="{02D3500F-F106-4B1E-9B73-36C321A78730}" type="sibTrans" cxnId="{8D58BD4B-804F-4F1C-AB4B-7C1B0FF251C7}">
      <dgm:prSet/>
      <dgm:spPr/>
      <dgm:t>
        <a:bodyPr/>
        <a:lstStyle/>
        <a:p>
          <a:endParaRPr lang="en-GB"/>
        </a:p>
      </dgm:t>
    </dgm:pt>
    <dgm:pt modelId="{072D8E17-AF0C-4A10-A143-790051023ECB}">
      <dgm:prSet phldrT="[Text]" custT="1"/>
      <dgm:spPr>
        <a:solidFill>
          <a:srgbClr val="B88AB5"/>
        </a:solidFill>
        <a:ln>
          <a:noFill/>
        </a:ln>
      </dgm:spPr>
      <dgm:t>
        <a:bodyPr/>
        <a:lstStyle/>
        <a:p>
          <a:r>
            <a:rPr lang="en-GB" sz="2000" dirty="0"/>
            <a:t>Are we clear on our individual and team next steps and delivery?</a:t>
          </a:r>
        </a:p>
      </dgm:t>
    </dgm:pt>
    <dgm:pt modelId="{E34F9738-FD1F-48FA-924C-AAC55ADB257F}" type="parTrans" cxnId="{837BA6D3-1123-4038-9FBE-F577F7C564F5}">
      <dgm:prSet/>
      <dgm:spPr/>
      <dgm:t>
        <a:bodyPr/>
        <a:lstStyle/>
        <a:p>
          <a:endParaRPr lang="en-GB"/>
        </a:p>
      </dgm:t>
    </dgm:pt>
    <dgm:pt modelId="{5C48ECDB-726A-41BF-A388-1B30A4DA46EF}" type="sibTrans" cxnId="{837BA6D3-1123-4038-9FBE-F577F7C564F5}">
      <dgm:prSet/>
      <dgm:spPr/>
      <dgm:t>
        <a:bodyPr/>
        <a:lstStyle/>
        <a:p>
          <a:endParaRPr lang="en-GB"/>
        </a:p>
      </dgm:t>
    </dgm:pt>
    <dgm:pt modelId="{929C5B19-94D2-4FD0-B645-54B59D86019A}">
      <dgm:prSet phldrT="[Text]" custT="1"/>
      <dgm:spPr>
        <a:solidFill>
          <a:schemeClr val="accent3">
            <a:lumMod val="50000"/>
          </a:schemeClr>
        </a:solidFill>
        <a:ln>
          <a:noFill/>
        </a:ln>
      </dgm:spPr>
      <dgm:t>
        <a:bodyPr/>
        <a:lstStyle/>
        <a:p>
          <a:r>
            <a:rPr lang="en-GB" sz="2000" dirty="0"/>
            <a:t>How are we managing change?  Do we need support?</a:t>
          </a:r>
        </a:p>
      </dgm:t>
    </dgm:pt>
    <dgm:pt modelId="{DF977788-DD36-4E5B-A613-58BBF14DA500}" type="parTrans" cxnId="{2C8079ED-C6E5-4339-A149-B51B7BFEA51E}">
      <dgm:prSet/>
      <dgm:spPr/>
      <dgm:t>
        <a:bodyPr/>
        <a:lstStyle/>
        <a:p>
          <a:endParaRPr lang="en-GB"/>
        </a:p>
      </dgm:t>
    </dgm:pt>
    <dgm:pt modelId="{463B7534-91DC-44F1-A34F-4B123F29B714}" type="sibTrans" cxnId="{2C8079ED-C6E5-4339-A149-B51B7BFEA51E}">
      <dgm:prSet/>
      <dgm:spPr/>
      <dgm:t>
        <a:bodyPr/>
        <a:lstStyle/>
        <a:p>
          <a:endParaRPr lang="en-GB"/>
        </a:p>
      </dgm:t>
    </dgm:pt>
    <dgm:pt modelId="{09ADD7ED-F3D3-4990-9095-D7584A9C0553}" type="pres">
      <dgm:prSet presAssocID="{CF146208-7F78-4CA4-BC77-3601A021F27D}" presName="linear" presStyleCnt="0">
        <dgm:presLayoutVars>
          <dgm:dir/>
          <dgm:animLvl val="lvl"/>
          <dgm:resizeHandles val="exact"/>
        </dgm:presLayoutVars>
      </dgm:prSet>
      <dgm:spPr/>
    </dgm:pt>
    <dgm:pt modelId="{C7036E02-AD17-49FA-88A4-F1C1FA58D9C4}" type="pres">
      <dgm:prSet presAssocID="{040193CB-F94C-4450-91D0-0650CFCD5F56}" presName="parentLin" presStyleCnt="0"/>
      <dgm:spPr/>
    </dgm:pt>
    <dgm:pt modelId="{04DE415D-510E-4D3C-B7BE-48F7B9DF7C4C}" type="pres">
      <dgm:prSet presAssocID="{040193CB-F94C-4450-91D0-0650CFCD5F56}" presName="parentLeftMargin" presStyleLbl="node1" presStyleIdx="0" presStyleCnt="3"/>
      <dgm:spPr/>
    </dgm:pt>
    <dgm:pt modelId="{AB637719-FEEB-4F64-A14C-AA7761BF2CC4}" type="pres">
      <dgm:prSet presAssocID="{040193CB-F94C-4450-91D0-0650CFCD5F5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CC871B-BEF6-4E1A-BA3E-848E84E89962}" type="pres">
      <dgm:prSet presAssocID="{040193CB-F94C-4450-91D0-0650CFCD5F56}" presName="negativeSpace" presStyleCnt="0"/>
      <dgm:spPr/>
    </dgm:pt>
    <dgm:pt modelId="{2DBC1FA2-ACB0-4C98-92B2-9AD4C39D550F}" type="pres">
      <dgm:prSet presAssocID="{040193CB-F94C-4450-91D0-0650CFCD5F56}" presName="childText" presStyleLbl="conFgAcc1" presStyleIdx="0" presStyleCnt="3">
        <dgm:presLayoutVars>
          <dgm:bulletEnabled val="1"/>
        </dgm:presLayoutVars>
      </dgm:prSet>
      <dgm:spPr>
        <a:ln w="28575">
          <a:solidFill>
            <a:schemeClr val="bg1">
              <a:lumMod val="50000"/>
            </a:schemeClr>
          </a:solidFill>
        </a:ln>
      </dgm:spPr>
    </dgm:pt>
    <dgm:pt modelId="{60EDA6A4-775B-41D2-A770-2FEB7282F234}" type="pres">
      <dgm:prSet presAssocID="{02D3500F-F106-4B1E-9B73-36C321A78730}" presName="spaceBetweenRectangles" presStyleCnt="0"/>
      <dgm:spPr/>
    </dgm:pt>
    <dgm:pt modelId="{5502882C-5124-45FE-B696-346808FEFE9A}" type="pres">
      <dgm:prSet presAssocID="{072D8E17-AF0C-4A10-A143-790051023ECB}" presName="parentLin" presStyleCnt="0"/>
      <dgm:spPr/>
    </dgm:pt>
    <dgm:pt modelId="{E24ECAE8-312D-4B25-B65B-4DA7196E0AF1}" type="pres">
      <dgm:prSet presAssocID="{072D8E17-AF0C-4A10-A143-790051023ECB}" presName="parentLeftMargin" presStyleLbl="node1" presStyleIdx="0" presStyleCnt="3"/>
      <dgm:spPr/>
    </dgm:pt>
    <dgm:pt modelId="{F5B03DF8-10C7-44CD-A96B-35B97D5F42FB}" type="pres">
      <dgm:prSet presAssocID="{072D8E17-AF0C-4A10-A143-790051023E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C8D41F-CB14-45C9-BF0D-072FE69BF1FC}" type="pres">
      <dgm:prSet presAssocID="{072D8E17-AF0C-4A10-A143-790051023ECB}" presName="negativeSpace" presStyleCnt="0"/>
      <dgm:spPr/>
    </dgm:pt>
    <dgm:pt modelId="{CE971A16-963B-4B6A-AAD2-2D174B2AF089}" type="pres">
      <dgm:prSet presAssocID="{072D8E17-AF0C-4A10-A143-790051023ECB}" presName="childText" presStyleLbl="conFgAcc1" presStyleIdx="1" presStyleCnt="3">
        <dgm:presLayoutVars>
          <dgm:bulletEnabled val="1"/>
        </dgm:presLayoutVars>
      </dgm:prSet>
      <dgm:spPr>
        <a:ln w="28575">
          <a:solidFill>
            <a:schemeClr val="bg1">
              <a:lumMod val="50000"/>
            </a:schemeClr>
          </a:solidFill>
        </a:ln>
      </dgm:spPr>
    </dgm:pt>
    <dgm:pt modelId="{F05071C0-BA5C-4ADE-95A6-B1E5F2F6B16A}" type="pres">
      <dgm:prSet presAssocID="{5C48ECDB-726A-41BF-A388-1B30A4DA46EF}" presName="spaceBetweenRectangles" presStyleCnt="0"/>
      <dgm:spPr/>
    </dgm:pt>
    <dgm:pt modelId="{2E4BB535-2F9C-4868-884C-10618B9EFFE6}" type="pres">
      <dgm:prSet presAssocID="{929C5B19-94D2-4FD0-B645-54B59D86019A}" presName="parentLin" presStyleCnt="0"/>
      <dgm:spPr/>
    </dgm:pt>
    <dgm:pt modelId="{F3FE3FDB-3594-4CB3-BE11-24EF9CCF4CFC}" type="pres">
      <dgm:prSet presAssocID="{929C5B19-94D2-4FD0-B645-54B59D86019A}" presName="parentLeftMargin" presStyleLbl="node1" presStyleIdx="1" presStyleCnt="3"/>
      <dgm:spPr/>
    </dgm:pt>
    <dgm:pt modelId="{80995470-B5B3-4FC6-8C40-EF451D499967}" type="pres">
      <dgm:prSet presAssocID="{929C5B19-94D2-4FD0-B645-54B59D86019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0799DFF-70A3-4D66-9C19-326C91EE9B7D}" type="pres">
      <dgm:prSet presAssocID="{929C5B19-94D2-4FD0-B645-54B59D86019A}" presName="negativeSpace" presStyleCnt="0"/>
      <dgm:spPr/>
    </dgm:pt>
    <dgm:pt modelId="{05C1D062-D12D-469C-B8F0-91033F981BC3}" type="pres">
      <dgm:prSet presAssocID="{929C5B19-94D2-4FD0-B645-54B59D86019A}" presName="childText" presStyleLbl="conFgAcc1" presStyleIdx="2" presStyleCnt="3">
        <dgm:presLayoutVars>
          <dgm:bulletEnabled val="1"/>
        </dgm:presLayoutVars>
      </dgm:prSet>
      <dgm:spPr>
        <a:ln w="28575">
          <a:solidFill>
            <a:schemeClr val="bg1">
              <a:lumMod val="50000"/>
            </a:schemeClr>
          </a:solidFill>
        </a:ln>
      </dgm:spPr>
    </dgm:pt>
  </dgm:ptLst>
  <dgm:cxnLst>
    <dgm:cxn modelId="{F9384615-B392-4CA3-87F2-9EAAEB35A1CE}" type="presOf" srcId="{929C5B19-94D2-4FD0-B645-54B59D86019A}" destId="{F3FE3FDB-3594-4CB3-BE11-24EF9CCF4CFC}" srcOrd="0" destOrd="0" presId="urn:microsoft.com/office/officeart/2005/8/layout/list1"/>
    <dgm:cxn modelId="{E8CEEF1E-65CE-46A1-B190-F903C9A4B605}" type="presOf" srcId="{CF146208-7F78-4CA4-BC77-3601A021F27D}" destId="{09ADD7ED-F3D3-4990-9095-D7584A9C0553}" srcOrd="0" destOrd="0" presId="urn:microsoft.com/office/officeart/2005/8/layout/list1"/>
    <dgm:cxn modelId="{E14BF420-07BF-4769-B9CF-9C94FF1B7FD0}" type="presOf" srcId="{040193CB-F94C-4450-91D0-0650CFCD5F56}" destId="{04DE415D-510E-4D3C-B7BE-48F7B9DF7C4C}" srcOrd="0" destOrd="0" presId="urn:microsoft.com/office/officeart/2005/8/layout/list1"/>
    <dgm:cxn modelId="{617ED72D-8F80-431F-9CA6-F8783DC03961}" type="presOf" srcId="{072D8E17-AF0C-4A10-A143-790051023ECB}" destId="{F5B03DF8-10C7-44CD-A96B-35B97D5F42FB}" srcOrd="1" destOrd="0" presId="urn:microsoft.com/office/officeart/2005/8/layout/list1"/>
    <dgm:cxn modelId="{C885B260-C21A-4948-95AD-33F5B2343D68}" type="presOf" srcId="{072D8E17-AF0C-4A10-A143-790051023ECB}" destId="{E24ECAE8-312D-4B25-B65B-4DA7196E0AF1}" srcOrd="0" destOrd="0" presId="urn:microsoft.com/office/officeart/2005/8/layout/list1"/>
    <dgm:cxn modelId="{8D58BD4B-804F-4F1C-AB4B-7C1B0FF251C7}" srcId="{CF146208-7F78-4CA4-BC77-3601A021F27D}" destId="{040193CB-F94C-4450-91D0-0650CFCD5F56}" srcOrd="0" destOrd="0" parTransId="{0E9B6034-BFF2-4638-8BC8-5B8DF2D6800E}" sibTransId="{02D3500F-F106-4B1E-9B73-36C321A78730}"/>
    <dgm:cxn modelId="{C845FDC6-8954-4F30-90E0-A41A4C6B0F4A}" type="presOf" srcId="{040193CB-F94C-4450-91D0-0650CFCD5F56}" destId="{AB637719-FEEB-4F64-A14C-AA7761BF2CC4}" srcOrd="1" destOrd="0" presId="urn:microsoft.com/office/officeart/2005/8/layout/list1"/>
    <dgm:cxn modelId="{837BA6D3-1123-4038-9FBE-F577F7C564F5}" srcId="{CF146208-7F78-4CA4-BC77-3601A021F27D}" destId="{072D8E17-AF0C-4A10-A143-790051023ECB}" srcOrd="1" destOrd="0" parTransId="{E34F9738-FD1F-48FA-924C-AAC55ADB257F}" sibTransId="{5C48ECDB-726A-41BF-A388-1B30A4DA46EF}"/>
    <dgm:cxn modelId="{2C8079ED-C6E5-4339-A149-B51B7BFEA51E}" srcId="{CF146208-7F78-4CA4-BC77-3601A021F27D}" destId="{929C5B19-94D2-4FD0-B645-54B59D86019A}" srcOrd="2" destOrd="0" parTransId="{DF977788-DD36-4E5B-A613-58BBF14DA500}" sibTransId="{463B7534-91DC-44F1-A34F-4B123F29B714}"/>
    <dgm:cxn modelId="{334134F5-953E-4A30-9C27-5C648E8E54D7}" type="presOf" srcId="{929C5B19-94D2-4FD0-B645-54B59D86019A}" destId="{80995470-B5B3-4FC6-8C40-EF451D499967}" srcOrd="1" destOrd="0" presId="urn:microsoft.com/office/officeart/2005/8/layout/list1"/>
    <dgm:cxn modelId="{1459CCF5-081D-4D4F-B03F-9D21AC0A15B9}" type="presParOf" srcId="{09ADD7ED-F3D3-4990-9095-D7584A9C0553}" destId="{C7036E02-AD17-49FA-88A4-F1C1FA58D9C4}" srcOrd="0" destOrd="0" presId="urn:microsoft.com/office/officeart/2005/8/layout/list1"/>
    <dgm:cxn modelId="{F20EBA4F-331C-46A7-8A46-4BE0F7327315}" type="presParOf" srcId="{C7036E02-AD17-49FA-88A4-F1C1FA58D9C4}" destId="{04DE415D-510E-4D3C-B7BE-48F7B9DF7C4C}" srcOrd="0" destOrd="0" presId="urn:microsoft.com/office/officeart/2005/8/layout/list1"/>
    <dgm:cxn modelId="{C4951403-90FC-4F5D-8626-8E76550616F5}" type="presParOf" srcId="{C7036E02-AD17-49FA-88A4-F1C1FA58D9C4}" destId="{AB637719-FEEB-4F64-A14C-AA7761BF2CC4}" srcOrd="1" destOrd="0" presId="urn:microsoft.com/office/officeart/2005/8/layout/list1"/>
    <dgm:cxn modelId="{087FCE5B-FBDD-4C64-9829-7C612BB830F8}" type="presParOf" srcId="{09ADD7ED-F3D3-4990-9095-D7584A9C0553}" destId="{EFCC871B-BEF6-4E1A-BA3E-848E84E89962}" srcOrd="1" destOrd="0" presId="urn:microsoft.com/office/officeart/2005/8/layout/list1"/>
    <dgm:cxn modelId="{048AA275-73A2-49EB-A16C-2215EB28AF03}" type="presParOf" srcId="{09ADD7ED-F3D3-4990-9095-D7584A9C0553}" destId="{2DBC1FA2-ACB0-4C98-92B2-9AD4C39D550F}" srcOrd="2" destOrd="0" presId="urn:microsoft.com/office/officeart/2005/8/layout/list1"/>
    <dgm:cxn modelId="{B8B9A615-5438-4E3B-8C1A-F160F76239AF}" type="presParOf" srcId="{09ADD7ED-F3D3-4990-9095-D7584A9C0553}" destId="{60EDA6A4-775B-41D2-A770-2FEB7282F234}" srcOrd="3" destOrd="0" presId="urn:microsoft.com/office/officeart/2005/8/layout/list1"/>
    <dgm:cxn modelId="{9E5427D0-962D-483F-AE34-08692BC6DBF1}" type="presParOf" srcId="{09ADD7ED-F3D3-4990-9095-D7584A9C0553}" destId="{5502882C-5124-45FE-B696-346808FEFE9A}" srcOrd="4" destOrd="0" presId="urn:microsoft.com/office/officeart/2005/8/layout/list1"/>
    <dgm:cxn modelId="{485F2B7F-B6CD-4D62-B188-AF4D1743BB9E}" type="presParOf" srcId="{5502882C-5124-45FE-B696-346808FEFE9A}" destId="{E24ECAE8-312D-4B25-B65B-4DA7196E0AF1}" srcOrd="0" destOrd="0" presId="urn:microsoft.com/office/officeart/2005/8/layout/list1"/>
    <dgm:cxn modelId="{E13F9F8C-DC99-4E49-AD95-0893D943D0F7}" type="presParOf" srcId="{5502882C-5124-45FE-B696-346808FEFE9A}" destId="{F5B03DF8-10C7-44CD-A96B-35B97D5F42FB}" srcOrd="1" destOrd="0" presId="urn:microsoft.com/office/officeart/2005/8/layout/list1"/>
    <dgm:cxn modelId="{69D94867-8826-4294-9EAC-0208321E7C0F}" type="presParOf" srcId="{09ADD7ED-F3D3-4990-9095-D7584A9C0553}" destId="{70C8D41F-CB14-45C9-BF0D-072FE69BF1FC}" srcOrd="5" destOrd="0" presId="urn:microsoft.com/office/officeart/2005/8/layout/list1"/>
    <dgm:cxn modelId="{AB536B9E-329C-41A8-A417-6E61DD972571}" type="presParOf" srcId="{09ADD7ED-F3D3-4990-9095-D7584A9C0553}" destId="{CE971A16-963B-4B6A-AAD2-2D174B2AF089}" srcOrd="6" destOrd="0" presId="urn:microsoft.com/office/officeart/2005/8/layout/list1"/>
    <dgm:cxn modelId="{59B411EA-E618-438F-9A1A-6765345B7B25}" type="presParOf" srcId="{09ADD7ED-F3D3-4990-9095-D7584A9C0553}" destId="{F05071C0-BA5C-4ADE-95A6-B1E5F2F6B16A}" srcOrd="7" destOrd="0" presId="urn:microsoft.com/office/officeart/2005/8/layout/list1"/>
    <dgm:cxn modelId="{55A03F24-71C5-47D0-B438-4626D4F2BC9E}" type="presParOf" srcId="{09ADD7ED-F3D3-4990-9095-D7584A9C0553}" destId="{2E4BB535-2F9C-4868-884C-10618B9EFFE6}" srcOrd="8" destOrd="0" presId="urn:microsoft.com/office/officeart/2005/8/layout/list1"/>
    <dgm:cxn modelId="{8F2786FB-2618-4792-BF1B-D056902D5EE8}" type="presParOf" srcId="{2E4BB535-2F9C-4868-884C-10618B9EFFE6}" destId="{F3FE3FDB-3594-4CB3-BE11-24EF9CCF4CFC}" srcOrd="0" destOrd="0" presId="urn:microsoft.com/office/officeart/2005/8/layout/list1"/>
    <dgm:cxn modelId="{50D7B2CC-DD08-46FC-A332-3FE7A376DF9C}" type="presParOf" srcId="{2E4BB535-2F9C-4868-884C-10618B9EFFE6}" destId="{80995470-B5B3-4FC6-8C40-EF451D499967}" srcOrd="1" destOrd="0" presId="urn:microsoft.com/office/officeart/2005/8/layout/list1"/>
    <dgm:cxn modelId="{4FDE1BDC-0332-4912-94A3-AEC10279DF2E}" type="presParOf" srcId="{09ADD7ED-F3D3-4990-9095-D7584A9C0553}" destId="{20799DFF-70A3-4D66-9C19-326C91EE9B7D}" srcOrd="9" destOrd="0" presId="urn:microsoft.com/office/officeart/2005/8/layout/list1"/>
    <dgm:cxn modelId="{579CA30B-8410-46C7-88D5-1792E69CB597}" type="presParOf" srcId="{09ADD7ED-F3D3-4990-9095-D7584A9C0553}" destId="{05C1D062-D12D-469C-B8F0-91033F981BC3}" srcOrd="10" destOrd="0" presId="urn:microsoft.com/office/officeart/2005/8/layout/list1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C1FA2-ACB0-4C98-92B2-9AD4C39D550F}">
      <dsp:nvSpPr>
        <dsp:cNvPr id="0" name=""/>
        <dsp:cNvSpPr/>
      </dsp:nvSpPr>
      <dsp:spPr>
        <a:xfrm>
          <a:off x="0" y="594893"/>
          <a:ext cx="11701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37719-FEEB-4F64-A14C-AA7761BF2CC4}">
      <dsp:nvSpPr>
        <dsp:cNvPr id="0" name=""/>
        <dsp:cNvSpPr/>
      </dsp:nvSpPr>
      <dsp:spPr>
        <a:xfrm>
          <a:off x="585092" y="48773"/>
          <a:ext cx="8191293" cy="109224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611" tIns="0" rIns="30961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How might today’s Team Briefing topics affect our team?</a:t>
          </a:r>
        </a:p>
      </dsp:txBody>
      <dsp:txXfrm>
        <a:off x="638411" y="102092"/>
        <a:ext cx="8084655" cy="985602"/>
      </dsp:txXfrm>
    </dsp:sp>
    <dsp:sp modelId="{CE971A16-963B-4B6A-AAD2-2D174B2AF089}">
      <dsp:nvSpPr>
        <dsp:cNvPr id="0" name=""/>
        <dsp:cNvSpPr/>
      </dsp:nvSpPr>
      <dsp:spPr>
        <a:xfrm>
          <a:off x="0" y="2273213"/>
          <a:ext cx="11701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03DF8-10C7-44CD-A96B-35B97D5F42FB}">
      <dsp:nvSpPr>
        <dsp:cNvPr id="0" name=""/>
        <dsp:cNvSpPr/>
      </dsp:nvSpPr>
      <dsp:spPr>
        <a:xfrm>
          <a:off x="585092" y="1727093"/>
          <a:ext cx="8191293" cy="1092240"/>
        </a:xfrm>
        <a:prstGeom prst="roundRect">
          <a:avLst/>
        </a:prstGeom>
        <a:solidFill>
          <a:srgbClr val="B88AB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611" tIns="0" rIns="30961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Are we clear on our individual and team next steps and delivery?</a:t>
          </a:r>
        </a:p>
      </dsp:txBody>
      <dsp:txXfrm>
        <a:off x="638411" y="1780412"/>
        <a:ext cx="8084655" cy="985602"/>
      </dsp:txXfrm>
    </dsp:sp>
    <dsp:sp modelId="{05C1D062-D12D-469C-B8F0-91033F981BC3}">
      <dsp:nvSpPr>
        <dsp:cNvPr id="0" name=""/>
        <dsp:cNvSpPr/>
      </dsp:nvSpPr>
      <dsp:spPr>
        <a:xfrm>
          <a:off x="0" y="3951533"/>
          <a:ext cx="11701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95470-B5B3-4FC6-8C40-EF451D499967}">
      <dsp:nvSpPr>
        <dsp:cNvPr id="0" name=""/>
        <dsp:cNvSpPr/>
      </dsp:nvSpPr>
      <dsp:spPr>
        <a:xfrm>
          <a:off x="585092" y="3405413"/>
          <a:ext cx="8191293" cy="1092240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611" tIns="0" rIns="30961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How are we managing change?  Do we need support?</a:t>
          </a:r>
        </a:p>
      </dsp:txBody>
      <dsp:txXfrm>
        <a:off x="638411" y="3458732"/>
        <a:ext cx="8084655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6E2323-7DAC-4D70-B0C7-1E8EB313B829}" type="datetimeFigureOut">
              <a:rPr lang="en-GB"/>
              <a:pPr>
                <a:defRPr/>
              </a:pPr>
              <a:t>30/03/2021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A190E8-C126-4EB3-82B0-79FA583B0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190E8-C126-4EB3-82B0-79FA583B0E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132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1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60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6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7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190E8-C126-4EB3-82B0-79FA583B0E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32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7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900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125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1" y="1356619"/>
            <a:ext cx="11133667" cy="4586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1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961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BF5B-0CDD-4697-B656-413578C2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A7D3F3-D7B8-486A-ADF8-F47416EE84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80D15-CBB2-41DA-89FD-8E9F66504B2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1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104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1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tter important notice 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4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9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5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4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0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9626"/>
            <a:ext cx="12192000" cy="9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9626"/>
            <a:ext cx="12192000" cy="9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8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219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7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219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quip-portal.rocstac.com/CtrlWebIsapi.dll?__id=webMyTopics.searchOne&amp;k=1779&amp;as_sfid=AAAAAAX8UPkzvN6wxJ9ZrnmHGisLk3BKia1X-jYqesl5fVpGCIO5-mKlWGYB5u9aMxgf92VzeVONqzy9n2CnPtUj1zQuiH6WrWw37FkYNnYO3vdWbkLAlBzU6Uyl47dnxQILJb0%3D&amp;as_fid=cd52d453f1c4739f619c7071414074b2ca447b3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959745/HMPPS_-_The_Target_Operating_Model_for_the_Future_of_Probation_Services_in_England___Wales_-__English__-_09-02-202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mppsintranet.org.uk/uploads/Unified-Tiering-Model-Staff-FAQ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hmppsintranet.org.uk/uploads/Unified-Tiering-Model-Staff-Guidance-Documen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901087" y="2512323"/>
            <a:ext cx="9121774" cy="1449941"/>
          </a:xfrm>
        </p:spPr>
        <p:txBody>
          <a:bodyPr/>
          <a:lstStyle/>
          <a:p>
            <a:r>
              <a:rPr lang="en-GB" altLang="en-US" dirty="0"/>
              <a:t>April 2021 Regional Team Briefing</a:t>
            </a:r>
            <a:br>
              <a:rPr lang="en-GB" altLang="en-US" dirty="0"/>
            </a:br>
            <a:r>
              <a:rPr lang="en-GB" altLang="en-US" sz="3000" dirty="0"/>
              <a:t>Unified Tiering Model </a:t>
            </a:r>
          </a:p>
        </p:txBody>
      </p:sp>
      <p:pic>
        <p:nvPicPr>
          <p:cNvPr id="3" name="Graphic 2" descr="Marker">
            <a:extLst>
              <a:ext uri="{FF2B5EF4-FFF2-40B4-BE49-F238E27FC236}">
                <a16:creationId xmlns:a16="http://schemas.microsoft.com/office/drawing/2014/main" id="{D5A0421F-F718-4182-950E-F1AAC5F19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4504" y="3987087"/>
            <a:ext cx="1584960" cy="15849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DB41DD-670E-4880-A721-88241534AE5D}"/>
              </a:ext>
            </a:extLst>
          </p:cNvPr>
          <p:cNvSpPr txBox="1"/>
          <p:nvPr/>
        </p:nvSpPr>
        <p:spPr>
          <a:xfrm>
            <a:off x="8895046" y="538738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[Region]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8385-B2EE-4C4B-A5AE-5422A7EB6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3" y="2149867"/>
            <a:ext cx="11989942" cy="2558265"/>
          </a:xfrm>
        </p:spPr>
        <p:txBody>
          <a:bodyPr/>
          <a:lstStyle/>
          <a:p>
            <a:pPr marL="0" indent="0" algn="ctr">
              <a:buNone/>
            </a:pPr>
            <a:r>
              <a:rPr lang="en-GB" sz="15000" b="1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rPr>
              <a:t>T</a:t>
            </a:r>
            <a:r>
              <a:rPr lang="en-GB" sz="150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H</a:t>
            </a:r>
            <a:r>
              <a:rPr lang="en-GB" sz="1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A</a:t>
            </a:r>
            <a:r>
              <a:rPr lang="en-GB" sz="15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Ink Free" panose="03080402000500000000" pitchFamily="66" charset="0"/>
              </a:rPr>
              <a:t>N</a:t>
            </a:r>
            <a:r>
              <a:rPr lang="en-GB" sz="15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Ink Free" panose="03080402000500000000" pitchFamily="66" charset="0"/>
              </a:rPr>
              <a:t>K</a:t>
            </a:r>
            <a:r>
              <a:rPr lang="en-GB" sz="15000" b="1" dirty="0">
                <a:latin typeface="Ink Free" panose="03080402000500000000" pitchFamily="66" charset="0"/>
              </a:rPr>
              <a:t> </a:t>
            </a:r>
            <a:r>
              <a:rPr lang="en-GB" sz="15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Ink Free" panose="03080402000500000000" pitchFamily="66" charset="0"/>
              </a:rPr>
              <a:t>Y</a:t>
            </a:r>
            <a:r>
              <a:rPr lang="en-GB" sz="15000" b="1" dirty="0">
                <a:solidFill>
                  <a:schemeClr val="accent2">
                    <a:lumMod val="75000"/>
                  </a:schemeClr>
                </a:solidFill>
                <a:latin typeface="Ink Free" panose="03080402000500000000" pitchFamily="66" charset="0"/>
              </a:rPr>
              <a:t>O</a:t>
            </a:r>
            <a:r>
              <a:rPr lang="en-GB" sz="15000" b="1" dirty="0">
                <a:solidFill>
                  <a:schemeClr val="accent3">
                    <a:lumMod val="50000"/>
                  </a:schemeClr>
                </a:solidFill>
                <a:latin typeface="Ink Free" panose="03080402000500000000" pitchFamily="66" charset="0"/>
              </a:rPr>
              <a:t>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0F0E9-CD3D-434F-B1F0-53A30802C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62C57-F68F-4167-9CC7-0D93D0D78B03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19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C42F-FFDC-4CA0-A30D-34EFD401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 Briefing Purpose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5C1F0-E1C3-4863-A4D1-C214DE3AD5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07B5B-3E77-4896-8137-E995BAC454D4}"/>
              </a:ext>
            </a:extLst>
          </p:cNvPr>
          <p:cNvSpPr/>
          <p:nvPr/>
        </p:nvSpPr>
        <p:spPr>
          <a:xfrm>
            <a:off x="884155" y="1167062"/>
            <a:ext cx="2941888" cy="462012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E2003-F0B1-467E-BE41-DEA8A91F28DA}"/>
              </a:ext>
            </a:extLst>
          </p:cNvPr>
          <p:cNvSpPr txBox="1"/>
          <p:nvPr/>
        </p:nvSpPr>
        <p:spPr>
          <a:xfrm>
            <a:off x="1157957" y="1280058"/>
            <a:ext cx="2394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1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We’re aware of and informed about national and regional change from the Probation Reform, Probation Workforce and Recovery Programmes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4686DB-57A0-442B-B120-4494492AE26B}"/>
              </a:ext>
            </a:extLst>
          </p:cNvPr>
          <p:cNvSpPr/>
          <p:nvPr/>
        </p:nvSpPr>
        <p:spPr>
          <a:xfrm>
            <a:off x="4696160" y="1167061"/>
            <a:ext cx="2941888" cy="4620127"/>
          </a:xfrm>
          <a:prstGeom prst="rect">
            <a:avLst/>
          </a:prstGeom>
          <a:solidFill>
            <a:srgbClr val="B88A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603DA9-BCCC-47A2-AD83-9D77DE0CAE3A}"/>
              </a:ext>
            </a:extLst>
          </p:cNvPr>
          <p:cNvSpPr/>
          <p:nvPr/>
        </p:nvSpPr>
        <p:spPr>
          <a:xfrm>
            <a:off x="8508165" y="1167061"/>
            <a:ext cx="2941888" cy="46201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834869-1AB7-4D7A-8297-5275C6CBCD3A}"/>
              </a:ext>
            </a:extLst>
          </p:cNvPr>
          <p:cNvSpPr txBox="1"/>
          <p:nvPr/>
        </p:nvSpPr>
        <p:spPr>
          <a:xfrm>
            <a:off x="4969962" y="1280057"/>
            <a:ext cx="2394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2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Our opportunity to discuss how these changes might affect our team and any actions we might need to take to align with and support these changes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D2DC32-D28A-4A62-9949-ABE2BC134EE9}"/>
              </a:ext>
            </a:extLst>
          </p:cNvPr>
          <p:cNvSpPr txBox="1"/>
          <p:nvPr/>
        </p:nvSpPr>
        <p:spPr>
          <a:xfrm>
            <a:off x="8781967" y="1280056"/>
            <a:ext cx="23942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Clarify our region’s and team’s areas of focus for this month – what are our big deliverables?</a:t>
            </a:r>
          </a:p>
        </p:txBody>
      </p:sp>
    </p:spTree>
    <p:extLst>
      <p:ext uri="{BB962C8B-B14F-4D97-AF65-F5344CB8AC3E}">
        <p14:creationId xmlns:p14="http://schemas.microsoft.com/office/powerpoint/2010/main" val="58101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B6DD-F041-4D06-BA2D-FC198960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Tiering Data is Important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64CC4-FA48-4593-96E8-40804ECEC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AA6E9-B099-43C8-9A84-F70D099607E7}"/>
              </a:ext>
            </a:extLst>
          </p:cNvPr>
          <p:cNvSpPr txBox="1"/>
          <p:nvPr/>
        </p:nvSpPr>
        <p:spPr>
          <a:xfrm>
            <a:off x="3299427" y="1177110"/>
            <a:ext cx="83597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schemeClr val="tx2"/>
              </a:solidFill>
            </a:endParaRP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64EBD1-59A4-42C3-8630-0F863FDD5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422400"/>
            <a:ext cx="10981326" cy="384815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Tiering data:</a:t>
            </a:r>
          </a:p>
          <a:p>
            <a:r>
              <a:rPr lang="en-GB" dirty="0"/>
              <a:t>Tiering is how the NPS allocates staff resource to different types of cases</a:t>
            </a:r>
          </a:p>
          <a:p>
            <a:r>
              <a:rPr lang="en-GB" dirty="0"/>
              <a:t>Tiering data informs the target staffing levels that we need to manage current and future organisational, team and individual caseloads, particularly how caseloads are weighted;  it also provides the data underpinning caseload decisions</a:t>
            </a:r>
          </a:p>
          <a:p>
            <a:r>
              <a:rPr lang="en-GB" dirty="0"/>
              <a:t>This means that tiering data impacts all current and future people on probation sentence management services</a:t>
            </a:r>
          </a:p>
          <a:p>
            <a:r>
              <a:rPr lang="en-GB" dirty="0"/>
              <a:t>Additionally, tiering data informs case allocation decisions and is linked to our Workload Measurement Tool (WMT) to measure and compare staff workloads</a:t>
            </a:r>
          </a:p>
          <a:p>
            <a:pPr lvl="2"/>
            <a:r>
              <a:rPr lang="en-GB" dirty="0">
                <a:hlinkClick r:id="rId3"/>
              </a:rPr>
              <a:t>Workload Measurement Tool Staff FAQ</a:t>
            </a:r>
            <a:endParaRPr lang="en-GB" dirty="0"/>
          </a:p>
          <a:p>
            <a:pPr lvl="2"/>
            <a:r>
              <a:rPr lang="en-GB" dirty="0">
                <a:hlinkClick r:id="rId3"/>
              </a:rPr>
              <a:t>Workload Measurement Tool Staff Guidance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54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54F6-B292-4D23-9DF8-7475A441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Unified Tiering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F568-1379-472C-8E81-49DB1533D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103" y="1292524"/>
            <a:ext cx="6962775" cy="4823796"/>
          </a:xfrm>
        </p:spPr>
        <p:txBody>
          <a:bodyPr/>
          <a:lstStyle/>
          <a:p>
            <a:r>
              <a:rPr lang="en-GB" dirty="0"/>
              <a:t>The Unified Tiering Model calculates each individual person on probation’s level of risk and need</a:t>
            </a:r>
          </a:p>
          <a:p>
            <a:r>
              <a:rPr lang="en-GB" dirty="0"/>
              <a:t>It combines available </a:t>
            </a:r>
            <a:r>
              <a:rPr lang="en-GB" dirty="0" err="1"/>
              <a:t>nDelius</a:t>
            </a:r>
            <a:r>
              <a:rPr lang="en-GB" dirty="0"/>
              <a:t> and OASys data and calibrates each people on probation’s tier, supporting the </a:t>
            </a:r>
            <a:r>
              <a:rPr lang="en-GB" dirty="0">
                <a:hlinkClick r:id="rId2"/>
              </a:rPr>
              <a:t>Target Operating Model of the Probation Reform Programme </a:t>
            </a:r>
            <a:r>
              <a:rPr lang="en-GB" dirty="0"/>
              <a:t>and mixed caseloads incorporating high, medium and low risk, including standalone unpaid work</a:t>
            </a:r>
          </a:p>
          <a:p>
            <a:r>
              <a:rPr lang="en-GB" dirty="0"/>
              <a:t>The Unified Tiering Model also reflects our refreshed operating models for sentence management, resettlement and women’s services, in line with our new organisation’s operating model and culture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DC8F6-FF56-44CC-9CC1-11437C6AAA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72C26-09F0-4C5F-88B3-F677C222BD0A}"/>
              </a:ext>
            </a:extLst>
          </p:cNvPr>
          <p:cNvSpPr/>
          <p:nvPr/>
        </p:nvSpPr>
        <p:spPr>
          <a:xfrm>
            <a:off x="8751817" y="1292524"/>
            <a:ext cx="2672080" cy="417746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D9EC05-6C44-4D7C-8B7F-8C5F8F101A28}"/>
              </a:ext>
            </a:extLst>
          </p:cNvPr>
          <p:cNvSpPr txBox="1">
            <a:spLocks/>
          </p:cNvSpPr>
          <p:nvPr/>
        </p:nvSpPr>
        <p:spPr bwMode="auto">
          <a:xfrm>
            <a:off x="9030281" y="1791660"/>
            <a:ext cx="2115151" cy="305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>
                <a:solidFill>
                  <a:schemeClr val="bg1"/>
                </a:solidFill>
              </a:rPr>
              <a:t>Developed by our Digital, Data &amp; Technology team to support our new unified model </a:t>
            </a:r>
          </a:p>
        </p:txBody>
      </p:sp>
    </p:spTree>
    <p:extLst>
      <p:ext uri="{BB962C8B-B14F-4D97-AF65-F5344CB8AC3E}">
        <p14:creationId xmlns:p14="http://schemas.microsoft.com/office/powerpoint/2010/main" val="109908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0B7937-CD7A-464A-A50B-94D80D778AF3}"/>
              </a:ext>
            </a:extLst>
          </p:cNvPr>
          <p:cNvSpPr/>
          <p:nvPr/>
        </p:nvSpPr>
        <p:spPr>
          <a:xfrm>
            <a:off x="3375707" y="1899908"/>
            <a:ext cx="4581462" cy="3422076"/>
          </a:xfrm>
          <a:prstGeom prst="rect">
            <a:avLst/>
          </a:prstGeom>
          <a:gradFill flip="none" rotWithShape="1">
            <a:gsLst>
              <a:gs pos="45000">
                <a:srgbClr val="5972B8"/>
              </a:gs>
              <a:gs pos="0">
                <a:srgbClr val="26A2DA"/>
              </a:gs>
              <a:gs pos="80000">
                <a:srgbClr val="8B4295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3E1CC9-8B30-4C38-9DB6-62227F7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Unified Tiering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9EA96-8730-4EF8-BC23-451AA1D044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920002" y="6391798"/>
            <a:ext cx="776287" cy="365125"/>
          </a:xfrm>
        </p:spPr>
        <p:txBody>
          <a:bodyPr/>
          <a:lstStyle/>
          <a:p>
            <a:pPr>
              <a:defRPr/>
            </a:pPr>
            <a:fld id="{8DA62C57-F68F-4167-9CC7-0D93D0D78B03}" type="slidenum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5</a:t>
            </a:fld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0D2D4C-9297-4864-AC34-942609494EA6}"/>
              </a:ext>
            </a:extLst>
          </p:cNvPr>
          <p:cNvSpPr/>
          <p:nvPr/>
        </p:nvSpPr>
        <p:spPr>
          <a:xfrm>
            <a:off x="606175" y="990503"/>
            <a:ext cx="10551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  <a:cs typeface="Calibri" panose="020F0502020204030204" pitchFamily="34" charset="0"/>
              </a:rPr>
              <a:t>Reflecting the Probation Reform Programme’s designs for the Unified Model, it is proposed that tiering is revised to reflect Risk of Serious Harm (</a:t>
            </a:r>
            <a:r>
              <a:rPr lang="en-GB" sz="2000" dirty="0" err="1">
                <a:latin typeface="+mn-lt"/>
                <a:cs typeface="Calibri" panose="020F0502020204030204" pitchFamily="34" charset="0"/>
              </a:rPr>
              <a:t>RoSH</a:t>
            </a:r>
            <a:r>
              <a:rPr lang="en-GB" sz="2000" dirty="0">
                <a:latin typeface="+mn-lt"/>
                <a:cs typeface="Calibri" panose="020F0502020204030204" pitchFamily="34" charset="0"/>
              </a:rPr>
              <a:t>) and need</a:t>
            </a:r>
            <a:endParaRPr lang="en-GB" sz="2000" i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AC2A9B5-F4C8-4091-BDBC-2157F94E26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5389" y="1813331"/>
          <a:ext cx="8227240" cy="4670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5041">
                  <a:extLst>
                    <a:ext uri="{9D8B030D-6E8A-4147-A177-3AD203B41FA5}">
                      <a16:colId xmlns:a16="http://schemas.microsoft.com/office/drawing/2014/main" val="2741860675"/>
                    </a:ext>
                  </a:extLst>
                </a:gridCol>
                <a:gridCol w="1083578">
                  <a:extLst>
                    <a:ext uri="{9D8B030D-6E8A-4147-A177-3AD203B41FA5}">
                      <a16:colId xmlns:a16="http://schemas.microsoft.com/office/drawing/2014/main" val="2503669246"/>
                    </a:ext>
                  </a:extLst>
                </a:gridCol>
                <a:gridCol w="407437">
                  <a:extLst>
                    <a:ext uri="{9D8B030D-6E8A-4147-A177-3AD203B41FA5}">
                      <a16:colId xmlns:a16="http://schemas.microsoft.com/office/drawing/2014/main" val="2316287990"/>
                    </a:ext>
                  </a:extLst>
                </a:gridCol>
                <a:gridCol w="1530296">
                  <a:extLst>
                    <a:ext uri="{9D8B030D-6E8A-4147-A177-3AD203B41FA5}">
                      <a16:colId xmlns:a16="http://schemas.microsoft.com/office/drawing/2014/main" val="1106164072"/>
                    </a:ext>
                  </a:extLst>
                </a:gridCol>
                <a:gridCol w="1530296">
                  <a:extLst>
                    <a:ext uri="{9D8B030D-6E8A-4147-A177-3AD203B41FA5}">
                      <a16:colId xmlns:a16="http://schemas.microsoft.com/office/drawing/2014/main" val="900065058"/>
                    </a:ext>
                  </a:extLst>
                </a:gridCol>
                <a:gridCol w="1530296">
                  <a:extLst>
                    <a:ext uri="{9D8B030D-6E8A-4147-A177-3AD203B41FA5}">
                      <a16:colId xmlns:a16="http://schemas.microsoft.com/office/drawing/2014/main" val="796520583"/>
                    </a:ext>
                  </a:extLst>
                </a:gridCol>
                <a:gridCol w="1530296">
                  <a:extLst>
                    <a:ext uri="{9D8B030D-6E8A-4147-A177-3AD203B41FA5}">
                      <a16:colId xmlns:a16="http://schemas.microsoft.com/office/drawing/2014/main" val="2812229478"/>
                    </a:ext>
                  </a:extLst>
                </a:gridCol>
              </a:tblGrid>
              <a:tr h="889555">
                <a:tc row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+mn-lt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2000" dirty="0">
                          <a:latin typeface="+mn-lt"/>
                          <a:cs typeface="Calibri" panose="020F0502020204030204" pitchFamily="34" charset="0"/>
                        </a:rPr>
                        <a:t>hange (Need)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7867"/>
                  </a:ext>
                </a:extLst>
              </a:tr>
              <a:tr h="8895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Medium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441757"/>
                  </a:ext>
                </a:extLst>
              </a:tr>
              <a:tr h="8895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035056"/>
                  </a:ext>
                </a:extLst>
              </a:tr>
              <a:tr h="88955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387420"/>
                  </a:ext>
                </a:extLst>
              </a:tr>
              <a:tr h="3707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D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C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6767294"/>
                  </a:ext>
                </a:extLst>
              </a:tr>
              <a:tr h="3707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cs typeface="Calibri" panose="020F0502020204030204" pitchFamily="34" charset="0"/>
                        </a:rPr>
                        <a:t>Very High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9471261"/>
                  </a:ext>
                </a:extLst>
              </a:tr>
              <a:tr h="3707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  <a:cs typeface="Calibri" panose="020F0502020204030204" pitchFamily="34" charset="0"/>
                        </a:rPr>
                        <a:t>Assess &amp; Protect (Risk of Serious Harm)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5732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75ADBDD-297E-4E11-9A8F-5BB1E735904B}"/>
              </a:ext>
            </a:extLst>
          </p:cNvPr>
          <p:cNvSpPr/>
          <p:nvPr/>
        </p:nvSpPr>
        <p:spPr>
          <a:xfrm>
            <a:off x="8948026" y="1813331"/>
            <a:ext cx="237858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latin typeface="+mn-lt"/>
                <a:cs typeface="Calibri" panose="020F0502020204030204" pitchFamily="34" charset="0"/>
              </a:rPr>
              <a:t>Dynamic to reflect workload at start of sentence / release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latin typeface="+mn-lt"/>
                <a:cs typeface="Calibri" panose="020F0502020204030204" pitchFamily="34" charset="0"/>
              </a:rPr>
              <a:t>Reflecting change work sought for low public protection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latin typeface="+mn-lt"/>
                <a:cs typeface="Calibri" panose="020F0502020204030204" pitchFamily="34" charset="0"/>
              </a:rPr>
              <a:t>Adaptive to changes in circumstance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latin typeface="+mn-lt"/>
                <a:cs typeface="Calibri" panose="020F0502020204030204" pitchFamily="34" charset="0"/>
              </a:rPr>
              <a:t>Reflect no change remit from court for standalone unpaid work with domestic violence</a:t>
            </a:r>
          </a:p>
        </p:txBody>
      </p:sp>
    </p:spTree>
    <p:extLst>
      <p:ext uri="{BB962C8B-B14F-4D97-AF65-F5344CB8AC3E}">
        <p14:creationId xmlns:p14="http://schemas.microsoft.com/office/powerpoint/2010/main" val="174942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B6DD-F041-4D06-BA2D-FC198960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Tiering Model Scoring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64CC4-FA48-4593-96E8-40804ECEC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64EBD1-59A4-42C3-8630-0F863FDD5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422400"/>
            <a:ext cx="5396231" cy="384815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24B9856-E835-44BB-97F5-E0A43E4956F6}"/>
              </a:ext>
            </a:extLst>
          </p:cNvPr>
          <p:cNvSpPr txBox="1">
            <a:spLocks/>
          </p:cNvSpPr>
          <p:nvPr/>
        </p:nvSpPr>
        <p:spPr bwMode="auto">
          <a:xfrm>
            <a:off x="479265" y="1105790"/>
            <a:ext cx="5491801" cy="448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Points based thresholds which broadly line up with the current NPS interim tiering model, supporting alignment with the offender management in custody (</a:t>
            </a:r>
            <a:r>
              <a:rPr lang="en-GB" dirty="0" err="1"/>
              <a:t>OMiC</a:t>
            </a:r>
            <a:r>
              <a:rPr lang="en-GB" dirty="0"/>
              <a:t>) model </a:t>
            </a:r>
          </a:p>
          <a:p>
            <a:r>
              <a:rPr lang="en-GB" dirty="0"/>
              <a:t>A points based system to support future flexibility, rather than a system based on fixed rules</a:t>
            </a:r>
          </a:p>
          <a:p>
            <a:r>
              <a:rPr lang="en-GB" dirty="0"/>
              <a:t>No Tier A cases in our current interim tiering model should be lower than Tier A cases in our Unified Tiering Model</a:t>
            </a:r>
          </a:p>
          <a:p>
            <a:r>
              <a:rPr lang="en-GB" dirty="0"/>
              <a:t>Tiering is fully automated and changes automatically when a tiering event happens, continually reflecting a people on probation’s changing circumstances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4AC76B-3AB0-4BC9-9E07-DE48A1AE79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03" y="1311806"/>
            <a:ext cx="5391232" cy="4069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143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D09C-0953-4663-AE9B-8347B074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Tiering Model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DCEA1-53D1-49B7-AB68-8F25301CAF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50A305-0ABA-40A6-9E0F-68FDB2C8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58" y="943174"/>
            <a:ext cx="11600360" cy="528135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Staff benefits </a:t>
            </a:r>
          </a:p>
          <a:p>
            <a:r>
              <a:rPr lang="en-GB" dirty="0"/>
              <a:t>Staff will benefit from a fully utilised tiering framework that allocates cases to the right probation practitioner with the right skills and experience at the right time, to support each individual person on probation with a digital application that supports resource prioritisation and allocation and reflects workload implications at the start of sentence and release</a:t>
            </a:r>
          </a:p>
          <a:p>
            <a:r>
              <a:rPr lang="en-GB" dirty="0"/>
              <a:t>The Unified Tiering Model is also an enabler of sentence management design to improve sentence management, which benefits staff in terms of risk management and change work</a:t>
            </a:r>
          </a:p>
          <a:p>
            <a:r>
              <a:rPr lang="en-GB" dirty="0"/>
              <a:t>The Unified Tiering Model will target team resources more efficiently and effectively, because it allocates resource based on the Risk of Serious Harm (</a:t>
            </a:r>
            <a:r>
              <a:rPr lang="en-GB" dirty="0" err="1"/>
              <a:t>RoSH</a:t>
            </a:r>
            <a:r>
              <a:rPr lang="en-GB" dirty="0"/>
              <a:t>) and intensity of need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People on probation benefits – our new name for service users</a:t>
            </a:r>
          </a:p>
          <a:p>
            <a:r>
              <a:rPr lang="en-GB" dirty="0"/>
              <a:t>Thanks to the introduction of the change axis, the Unified Tiering Model will provide people on probation with specific resources that meet their particular area/s of need, supporting rehabilitative change and consistent service provision</a:t>
            </a:r>
          </a:p>
          <a:p>
            <a:r>
              <a:rPr lang="en-GB" dirty="0"/>
              <a:t>The Unified Tiering Model, aligned with sentence management, will facilitate more focussed, planned and structured sessions with probation practitioners and more responsive, desistance based contact</a:t>
            </a:r>
          </a:p>
          <a:p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73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CB8C-73A0-4F80-93AE-42E61212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518" y="501648"/>
            <a:ext cx="11131200" cy="511174"/>
          </a:xfrm>
        </p:spPr>
        <p:txBody>
          <a:bodyPr/>
          <a:lstStyle/>
          <a:p>
            <a:r>
              <a:rPr lang="en-GB" dirty="0"/>
              <a:t>Unified Tiering Model Rollout and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FB081-ECC3-4F3A-9954-D3E0D6D7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150705"/>
            <a:ext cx="11349875" cy="5024063"/>
          </a:xfrm>
        </p:spPr>
        <p:txBody>
          <a:bodyPr/>
          <a:lstStyle/>
          <a:p>
            <a:r>
              <a:rPr lang="en-GB" dirty="0"/>
              <a:t>The Unified Tiering Model is scheduled to be deployed from 4 May 2021</a:t>
            </a:r>
          </a:p>
          <a:p>
            <a:r>
              <a:rPr lang="en-GB" dirty="0"/>
              <a:t>Performance and Quality team/s were briefed in March 2021 to support our transition to the Unified Tiering Model</a:t>
            </a:r>
          </a:p>
          <a:p>
            <a:r>
              <a:rPr lang="en-GB" dirty="0"/>
              <a:t>Frontline staff will receive concise guidance calculating the Unified Tiering Model;  this will be distributed through: </a:t>
            </a:r>
          </a:p>
          <a:p>
            <a:pPr lvl="2"/>
            <a:r>
              <a:rPr lang="en-GB" dirty="0">
                <a:hlinkClick r:id="rId3"/>
              </a:rPr>
              <a:t>Unified Tiering Model Staff FAQ</a:t>
            </a:r>
            <a:endParaRPr lang="en-GB" dirty="0"/>
          </a:p>
          <a:p>
            <a:pPr lvl="2"/>
            <a:r>
              <a:rPr lang="en-GB" dirty="0">
                <a:hlinkClick r:id="rId4"/>
              </a:rPr>
              <a:t>Unified Tiering Model Staff Guidance document </a:t>
            </a:r>
            <a:endParaRPr lang="en-GB" dirty="0"/>
          </a:p>
          <a:p>
            <a:pPr lvl="2"/>
            <a:r>
              <a:rPr lang="en-GB" dirty="0"/>
              <a:t>The April Regional Team Briefing;  links to this deck will appear in April issues of:</a:t>
            </a:r>
          </a:p>
          <a:p>
            <a:pPr lvl="3"/>
            <a:r>
              <a:rPr lang="en-GB" sz="2000" dirty="0"/>
              <a:t>Probation News	</a:t>
            </a:r>
          </a:p>
          <a:p>
            <a:pPr lvl="3"/>
            <a:r>
              <a:rPr lang="en-GB" sz="2000" dirty="0"/>
              <a:t>The Senior Leader’s Bulletin </a:t>
            </a:r>
          </a:p>
          <a:p>
            <a:pPr lvl="3"/>
            <a:r>
              <a:rPr lang="en-GB" sz="2000" dirty="0"/>
              <a:t>One Programme Newsletter</a:t>
            </a:r>
          </a:p>
          <a:p>
            <a:r>
              <a:rPr lang="en-GB" dirty="0"/>
              <a:t>This information will also be available in </a:t>
            </a:r>
            <a:r>
              <a:rPr lang="en-GB" dirty="0" err="1"/>
              <a:t>EQuiP</a:t>
            </a:r>
            <a:endParaRPr lang="en-GB" dirty="0"/>
          </a:p>
          <a:p>
            <a:r>
              <a:rPr lang="en-GB" dirty="0"/>
              <a:t>Probation practitioners will receive guidance on the Unified Tiering Model as part of their sentence management training material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E9D4B-F601-41E3-A210-7DB4AF571E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27051" y="6356351"/>
            <a:ext cx="1035049" cy="365125"/>
          </a:xfrm>
        </p:spPr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0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83D56-4231-4211-B555-6D854B4F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 Impacts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CBA4-0397-4029-8CAA-079E877D72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62C57-F68F-4167-9CC7-0D93D0D78B03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2E7FF788-D88D-42CE-9D73-0960EF462D57}"/>
              </a:ext>
            </a:extLst>
          </p:cNvPr>
          <p:cNvGraphicFramePr/>
          <p:nvPr/>
        </p:nvGraphicFramePr>
        <p:xfrm>
          <a:off x="222422" y="1047964"/>
          <a:ext cx="11701848" cy="493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77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2.xml><?xml version="1.0" encoding="utf-8"?>
<a:theme xmlns:a="http://schemas.openxmlformats.org/drawingml/2006/main" name="2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3.xml><?xml version="1.0" encoding="utf-8"?>
<a:theme xmlns:a="http://schemas.openxmlformats.org/drawingml/2006/main" name="1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4.xml><?xml version="1.0" encoding="utf-8"?>
<a:theme xmlns:a="http://schemas.openxmlformats.org/drawingml/2006/main" name="3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862</Words>
  <Application>Microsoft Office PowerPoint</Application>
  <PresentationFormat>Widescreen</PresentationFormat>
  <Paragraphs>98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Ink Free</vt:lpstr>
      <vt:lpstr>Wingdings</vt:lpstr>
      <vt:lpstr>Office Theme</vt:lpstr>
      <vt:lpstr>2_Office Theme</vt:lpstr>
      <vt:lpstr>1_Office Theme</vt:lpstr>
      <vt:lpstr>3_Office Theme</vt:lpstr>
      <vt:lpstr>April 2021 Regional Team Briefing Unified Tiering Model </vt:lpstr>
      <vt:lpstr>Team Briefing Purpose </vt:lpstr>
      <vt:lpstr>Why Tiering Data is Important</vt:lpstr>
      <vt:lpstr>What is the Unified Tiering Model?</vt:lpstr>
      <vt:lpstr>Unified Tiering Model</vt:lpstr>
      <vt:lpstr>Unified Tiering Model Scoring Principles</vt:lpstr>
      <vt:lpstr>Unified Tiering Model Benefits</vt:lpstr>
      <vt:lpstr>Unified Tiering Model Rollout and Support </vt:lpstr>
      <vt:lpstr>Team Impacts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2021 Regional Team Briefing</dc:title>
  <dc:creator>Croft, Karen</dc:creator>
  <cp:lastModifiedBy>Croft, Karen</cp:lastModifiedBy>
  <cp:revision>130</cp:revision>
  <dcterms:created xsi:type="dcterms:W3CDTF">2021-02-24T11:09:54Z</dcterms:created>
  <dcterms:modified xsi:type="dcterms:W3CDTF">2021-03-30T12:02:59Z</dcterms:modified>
</cp:coreProperties>
</file>