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997" r:id="rId2"/>
    <p:sldId id="998" r:id="rId3"/>
    <p:sldId id="999" r:id="rId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68C"/>
    <a:srgbClr val="C69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3548" autoAdjust="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44"/>
    </p:cViewPr>
  </p:sorterViewPr>
  <p:notesViewPr>
    <p:cSldViewPr snapToGrid="0">
      <p:cViewPr varScale="1">
        <p:scale>
          <a:sx n="56" d="100"/>
          <a:sy n="56" d="100"/>
        </p:scale>
        <p:origin x="2636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6E2323-7DAC-4D70-B0C7-1E8EB313B829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6A190E8-C126-4EB3-82B0-79FA583B0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7" y="347663"/>
            <a:ext cx="346286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5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2C57-F68F-4167-9CC7-0D93D0D78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9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555A-AC9E-4839-8C44-F9B339F55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282C-945A-4E2C-AE9D-3932FA70B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5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A35-3D48-4A0C-86DD-6EA64440E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4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84" y="1"/>
            <a:ext cx="103293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184" y="0"/>
            <a:ext cx="1284816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9626"/>
            <a:ext cx="12192000" cy="96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527051" y="431801"/>
            <a:ext cx="1113366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0580D15-CBB2-41DA-89FD-8E9F66504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0" r:id="rId3"/>
    <p:sldLayoutId id="2147483671" r:id="rId4"/>
    <p:sldLayoutId id="2147483672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692C-3E0F-4F95-9179-86EAF71C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Prepare a Case for Sentence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AF1D-F23A-4809-BF7E-07C67FAA4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721" y="1348905"/>
            <a:ext cx="6409018" cy="5139561"/>
          </a:xfrm>
        </p:spPr>
        <p:txBody>
          <a:bodyPr/>
          <a:lstStyle/>
          <a:p>
            <a:pPr lvl="0"/>
            <a:r>
              <a:rPr lang="en-GB" dirty="0"/>
              <a:t>We are improving local and national court liaison arrangements so that </a:t>
            </a:r>
            <a:r>
              <a:rPr lang="en-GB" dirty="0" err="1"/>
              <a:t>sentencers</a:t>
            </a:r>
            <a:r>
              <a:rPr lang="en-GB" dirty="0"/>
              <a:t> are: </a:t>
            </a:r>
          </a:p>
          <a:p>
            <a:pPr lvl="2"/>
            <a:r>
              <a:rPr lang="en-GB" dirty="0"/>
              <a:t>Confident about probation services and the delivery of community sentences</a:t>
            </a:r>
          </a:p>
          <a:p>
            <a:pPr lvl="2"/>
            <a:r>
              <a:rPr lang="en-GB" dirty="0"/>
              <a:t>Aware of the range of effective interventions being delivered or commissioned by probation;  </a:t>
            </a:r>
          </a:p>
          <a:p>
            <a:pPr lvl="2"/>
            <a:r>
              <a:rPr lang="en-GB" dirty="0"/>
              <a:t>Assured of the quality and effectiveness of those services</a:t>
            </a:r>
          </a:p>
          <a:p>
            <a:pPr lvl="2"/>
            <a:endParaRPr lang="en-GB" dirty="0"/>
          </a:p>
          <a:p>
            <a:pPr marL="360362" lvl="2" indent="0">
              <a:buNone/>
            </a:pPr>
            <a:endParaRPr lang="en-GB" dirty="0"/>
          </a:p>
          <a:p>
            <a:pPr marL="179387" lvl="1" indent="0" algn="ctr">
              <a:buNone/>
            </a:pPr>
            <a:r>
              <a:rPr lang="en-GB" dirty="0">
                <a:solidFill>
                  <a:srgbClr val="82368C"/>
                </a:solidFill>
              </a:rPr>
              <a:t>Improving the quality of our advice to court and pre sentence reports will ensure that our proposals target specific interventions and treatment requirements,  supporting reduced reoffending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E25BC-A99F-46BB-864D-0C42822FB7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0C6AA7-21F1-4987-86E5-8DEC46AA2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6790"/>
            <a:ext cx="2667744" cy="44244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5D138A-77F2-4B98-B11C-E3FC48FB3D90}"/>
              </a:ext>
            </a:extLst>
          </p:cNvPr>
          <p:cNvSpPr txBox="1"/>
          <p:nvPr/>
        </p:nvSpPr>
        <p:spPr>
          <a:xfrm>
            <a:off x="129901" y="2967334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Background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A623FF-6275-46C5-930B-EF6CEF3035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109" t="23556" r="25231" b="61944"/>
          <a:stretch/>
        </p:blipFill>
        <p:spPr>
          <a:xfrm rot="10800000">
            <a:off x="10497821" y="2974097"/>
            <a:ext cx="1466178" cy="9445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188B75-AAAA-4840-991E-16FB0EBF57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109" t="23556" r="25231" b="61944"/>
          <a:stretch/>
        </p:blipFill>
        <p:spPr>
          <a:xfrm rot="10800000">
            <a:off x="10871199" y="4557347"/>
            <a:ext cx="1001358" cy="6451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2D2BDCC-FE20-4E4D-A1F0-67907A691E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109" t="23556" r="25231" b="61944"/>
          <a:stretch/>
        </p:blipFill>
        <p:spPr>
          <a:xfrm rot="10800000">
            <a:off x="10149840" y="1575549"/>
            <a:ext cx="1798320" cy="115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1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4B76-5CB5-4A0F-A964-A37322B0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Prepare a Case for Sentence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E77C-C768-40E6-99E5-B50B73ACD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1" y="1068292"/>
            <a:ext cx="6541569" cy="5109112"/>
          </a:xfrm>
        </p:spPr>
        <p:txBody>
          <a:bodyPr/>
          <a:lstStyle/>
          <a:p>
            <a:r>
              <a:rPr lang="en-GB" dirty="0"/>
              <a:t>A new digital service for probation practitioners and administrators in magistrates’ courts</a:t>
            </a:r>
          </a:p>
          <a:p>
            <a:r>
              <a:rPr lang="en-GB" dirty="0"/>
              <a:t>Provides an overview of all defendants attending court on a given day, including:</a:t>
            </a:r>
          </a:p>
          <a:p>
            <a:pPr lvl="2"/>
            <a:r>
              <a:rPr lang="en-GB" dirty="0"/>
              <a:t>Their probation status and probation record</a:t>
            </a:r>
          </a:p>
          <a:p>
            <a:pPr lvl="2"/>
            <a:r>
              <a:rPr lang="en-GB" dirty="0"/>
              <a:t>Information about any current orders</a:t>
            </a:r>
          </a:p>
          <a:p>
            <a:pPr lvl="2"/>
            <a:r>
              <a:rPr lang="en-GB" dirty="0"/>
              <a:t>Offender manager details, requirements and attendance information</a:t>
            </a:r>
          </a:p>
          <a:p>
            <a:r>
              <a:rPr lang="en-GB" dirty="0"/>
              <a:t>Our Staff FAQ provide you with full details</a:t>
            </a:r>
          </a:p>
          <a:p>
            <a:pPr marL="360362" lvl="2" indent="0" algn="ctr">
              <a:buNone/>
            </a:pPr>
            <a:br>
              <a:rPr lang="en-GB" dirty="0"/>
            </a:br>
            <a:r>
              <a:rPr lang="en-GB" dirty="0">
                <a:solidFill>
                  <a:srgbClr val="82368C"/>
                </a:solidFill>
              </a:rPr>
              <a:t>By providing this information in a more accessible and usable format, our staff will be able to provide better advice to the court with less effort and minimise avoidable adjournments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DF6F-3107-4EC9-8BC4-3D5CAEABA0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62C57-F68F-4167-9CC7-0D93D0D78B0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F67CD268-589E-4446-A19C-731EC64D3091}"/>
              </a:ext>
            </a:extLst>
          </p:cNvPr>
          <p:cNvSpPr/>
          <p:nvPr/>
        </p:nvSpPr>
        <p:spPr>
          <a:xfrm>
            <a:off x="8681662" y="2095928"/>
            <a:ext cx="328773" cy="30822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27CD7-9F64-4661-B5B0-AE79786D7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5" t="23295" r="40517" b="19005"/>
          <a:stretch/>
        </p:blipFill>
        <p:spPr>
          <a:xfrm rot="10800000">
            <a:off x="7195391" y="1068292"/>
            <a:ext cx="4996609" cy="47214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4A656B-76A1-470D-94C7-474F4182D50A}"/>
              </a:ext>
            </a:extLst>
          </p:cNvPr>
          <p:cNvSpPr txBox="1"/>
          <p:nvPr/>
        </p:nvSpPr>
        <p:spPr>
          <a:xfrm>
            <a:off x="9224018" y="291582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Service</a:t>
            </a:r>
          </a:p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59667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842FA-C41E-41A1-BA64-1F4042E2F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294" y="1375174"/>
            <a:ext cx="9552137" cy="5206601"/>
          </a:xfrm>
          <a:noFill/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82368C"/>
                </a:solidFill>
              </a:rPr>
              <a:t>Benefits for court staff</a:t>
            </a:r>
          </a:p>
          <a:p>
            <a:pPr lvl="0"/>
            <a:r>
              <a:rPr lang="en-GB" dirty="0"/>
              <a:t>Quick identification of potential probation cases of interest </a:t>
            </a:r>
          </a:p>
          <a:p>
            <a:pPr lvl="0"/>
            <a:r>
              <a:rPr lang="en-GB" dirty="0"/>
              <a:t>Time saved identifying defendants known to probation and gathering case information, such as offender manager details and current order information</a:t>
            </a:r>
          </a:p>
          <a:p>
            <a:pPr lvl="0"/>
            <a:r>
              <a:rPr lang="en-GB" dirty="0"/>
              <a:t>Significant reduction in the number of clicks, screens and systems staff have to move between when preparing cases</a:t>
            </a:r>
            <a:endParaRPr lang="en-GB" b="1" dirty="0">
              <a:solidFill>
                <a:srgbClr val="82368C"/>
              </a:solidFill>
            </a:endParaRPr>
          </a:p>
          <a:p>
            <a:pPr marL="0" lvl="0" indent="0">
              <a:buNone/>
            </a:pPr>
            <a:r>
              <a:rPr lang="en-GB" sz="2200" b="1" dirty="0">
                <a:solidFill>
                  <a:srgbClr val="82368C"/>
                </a:solidFill>
              </a:rPr>
              <a:t>Rollout plan and timings</a:t>
            </a:r>
          </a:p>
          <a:p>
            <a:r>
              <a:rPr lang="en-GB" dirty="0"/>
              <a:t>Currently being trialled in North Tyneside and Sheffield</a:t>
            </a:r>
          </a:p>
          <a:p>
            <a:r>
              <a:rPr lang="en-GB" dirty="0"/>
              <a:t>The trial will expand to around 10 courts in January and February, including Hull, Highbury Corner and Cardiff and involve 200 staff through May</a:t>
            </a:r>
          </a:p>
          <a:p>
            <a:r>
              <a:rPr lang="en-GB" dirty="0"/>
              <a:t>A rollout plan will be developed which will see this service gradually introduced to all magistrates’ courts across England and Wales</a:t>
            </a:r>
          </a:p>
          <a:p>
            <a:r>
              <a:rPr lang="en-GB" dirty="0"/>
              <a:t>We expect all court staff to have adopted the service by the second half of 2021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2200" dirty="0">
                <a:solidFill>
                  <a:srgbClr val="82368C"/>
                </a:solidFill>
              </a:rPr>
              <a:t>Your regional operational leadership team will need to know and do information to support this service launch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E9E11-8FA5-422B-AFA8-7403A520A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915098" y="6356350"/>
            <a:ext cx="1633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8DA62C57-F68F-4167-9CC7-0D93D0D78B03}" type="slidenum">
              <a:rPr lang="en-GB" smtClean="0"/>
              <a:pPr>
                <a:spcAft>
                  <a:spcPts val="600"/>
                </a:spcAft>
                <a:defRPr/>
              </a:pPr>
              <a:t>3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B17579-2CA1-4D99-BF72-4D6DF0F28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Prepare a Case for Sentence Service</a:t>
            </a:r>
          </a:p>
        </p:txBody>
      </p:sp>
    </p:spTree>
    <p:extLst>
      <p:ext uri="{BB962C8B-B14F-4D97-AF65-F5344CB8AC3E}">
        <p14:creationId xmlns:p14="http://schemas.microsoft.com/office/powerpoint/2010/main" val="3531414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301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NEW Prepare a Case for Sentence Service</vt:lpstr>
      <vt:lpstr>NEW Prepare a Case for Sentence Service</vt:lpstr>
      <vt:lpstr>NEW Prepare a Case for Sentence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2021 Regional Team Briefing</dc:title>
  <dc:creator>Croft, Karen</dc:creator>
  <cp:lastModifiedBy>Croft, Karen</cp:lastModifiedBy>
  <cp:revision>12</cp:revision>
  <dcterms:created xsi:type="dcterms:W3CDTF">2021-01-11T16:18:47Z</dcterms:created>
  <dcterms:modified xsi:type="dcterms:W3CDTF">2021-01-18T16:05:46Z</dcterms:modified>
</cp:coreProperties>
</file>