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handoutMasterIdLst>
    <p:handoutMasterId r:id="rId52"/>
  </p:handoutMasterIdLst>
  <p:sldIdLst>
    <p:sldId id="360" r:id="rId5"/>
    <p:sldId id="632" r:id="rId6"/>
    <p:sldId id="647" r:id="rId7"/>
    <p:sldId id="575" r:id="rId8"/>
    <p:sldId id="564" r:id="rId9"/>
    <p:sldId id="527" r:id="rId10"/>
    <p:sldId id="572" r:id="rId11"/>
    <p:sldId id="629" r:id="rId12"/>
    <p:sldId id="650" r:id="rId13"/>
    <p:sldId id="649" r:id="rId14"/>
    <p:sldId id="516" r:id="rId15"/>
    <p:sldId id="577" r:id="rId16"/>
    <p:sldId id="566" r:id="rId17"/>
    <p:sldId id="610" r:id="rId18"/>
    <p:sldId id="611" r:id="rId19"/>
    <p:sldId id="612" r:id="rId20"/>
    <p:sldId id="588" r:id="rId21"/>
    <p:sldId id="581" r:id="rId22"/>
    <p:sldId id="582" r:id="rId23"/>
    <p:sldId id="583" r:id="rId24"/>
    <p:sldId id="584" r:id="rId25"/>
    <p:sldId id="585" r:id="rId26"/>
    <p:sldId id="586" r:id="rId27"/>
    <p:sldId id="587" r:id="rId28"/>
    <p:sldId id="651" r:id="rId29"/>
    <p:sldId id="495" r:id="rId30"/>
    <p:sldId id="615" r:id="rId31"/>
    <p:sldId id="574" r:id="rId32"/>
    <p:sldId id="470" r:id="rId33"/>
    <p:sldId id="549" r:id="rId34"/>
    <p:sldId id="621" r:id="rId35"/>
    <p:sldId id="622" r:id="rId36"/>
    <p:sldId id="623" r:id="rId37"/>
    <p:sldId id="624" r:id="rId38"/>
    <p:sldId id="625" r:id="rId39"/>
    <p:sldId id="523" r:id="rId40"/>
    <p:sldId id="530" r:id="rId41"/>
    <p:sldId id="652" r:id="rId42"/>
    <p:sldId id="630" r:id="rId43"/>
    <p:sldId id="619" r:id="rId44"/>
    <p:sldId id="258" r:id="rId45"/>
    <p:sldId id="259" r:id="rId46"/>
    <p:sldId id="260" r:id="rId47"/>
    <p:sldId id="261" r:id="rId48"/>
    <p:sldId id="631" r:id="rId49"/>
    <p:sldId id="653" r:id="rId50"/>
  </p:sldIdLst>
  <p:sldSz cx="9144000" cy="6858000" type="screen4x3"/>
  <p:notesSz cx="68834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8A"/>
    <a:srgbClr val="66CCFF"/>
    <a:srgbClr val="99CC00"/>
    <a:srgbClr val="FFFF99"/>
    <a:srgbClr val="66FF33"/>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F7202-AD8B-45BD-A156-1831E07A0C6C}" v="56" dt="2020-12-17T14:18:01.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375" autoAdjust="0"/>
  </p:normalViewPr>
  <p:slideViewPr>
    <p:cSldViewPr>
      <p:cViewPr varScale="1">
        <p:scale>
          <a:sx n="59" d="100"/>
          <a:sy n="59" d="100"/>
        </p:scale>
        <p:origin x="1740" y="72"/>
      </p:cViewPr>
      <p:guideLst>
        <p:guide orient="horz" pos="2160"/>
        <p:guide pos="2880"/>
      </p:guideLst>
    </p:cSldViewPr>
  </p:slideViewPr>
  <p:notesTextViewPr>
    <p:cViewPr>
      <p:scale>
        <a:sx n="1" d="1"/>
        <a:sy n="1" d="1"/>
      </p:scale>
      <p:origin x="0" y="0"/>
    </p:cViewPr>
  </p:notesTextViewPr>
  <p:sorterViewPr>
    <p:cViewPr>
      <p:scale>
        <a:sx n="80" d="100"/>
        <a:sy n="80" d="100"/>
      </p:scale>
      <p:origin x="0" y="-93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ttlewood, Rowena (LAA)" userId="82686bff-2d41-46f5-a602-64f25bee911c" providerId="ADAL" clId="{56EF7202-AD8B-45BD-A156-1831E07A0C6C}"/>
    <pc:docChg chg="undo custSel mod addSld delSld modSld sldOrd">
      <pc:chgData name="littlewood, Rowena (LAA)" userId="82686bff-2d41-46f5-a602-64f25bee911c" providerId="ADAL" clId="{56EF7202-AD8B-45BD-A156-1831E07A0C6C}" dt="2021-01-04T12:31:04.940" v="372" actId="20577"/>
      <pc:docMkLst>
        <pc:docMk/>
      </pc:docMkLst>
      <pc:sldChg chg="addSp delSp modSp modNotesTx">
        <pc:chgData name="littlewood, Rowena (LAA)" userId="82686bff-2d41-46f5-a602-64f25bee911c" providerId="ADAL" clId="{56EF7202-AD8B-45BD-A156-1831E07A0C6C}" dt="2020-12-17T13:13:40.775" v="157"/>
        <pc:sldMkLst>
          <pc:docMk/>
          <pc:sldMk cId="3772221139" sldId="530"/>
        </pc:sldMkLst>
        <pc:spChg chg="mod">
          <ac:chgData name="littlewood, Rowena (LAA)" userId="82686bff-2d41-46f5-a602-64f25bee911c" providerId="ADAL" clId="{56EF7202-AD8B-45BD-A156-1831E07A0C6C}" dt="2020-12-17T12:48:36.398" v="24" actId="1076"/>
          <ac:spMkLst>
            <pc:docMk/>
            <pc:sldMk cId="3772221139" sldId="530"/>
            <ac:spMk id="2" creationId="{E392E842-4AFD-4E0D-B8DF-C904BE2E2926}"/>
          </ac:spMkLst>
        </pc:spChg>
        <pc:spChg chg="add del mod">
          <ac:chgData name="littlewood, Rowena (LAA)" userId="82686bff-2d41-46f5-a602-64f25bee911c" providerId="ADAL" clId="{56EF7202-AD8B-45BD-A156-1831E07A0C6C}" dt="2020-12-17T12:48:13.467" v="20"/>
          <ac:spMkLst>
            <pc:docMk/>
            <pc:sldMk cId="3772221139" sldId="530"/>
            <ac:spMk id="3" creationId="{612C175C-31D3-4DC8-911A-756A04C9889B}"/>
          </ac:spMkLst>
        </pc:spChg>
        <pc:spChg chg="add del mod">
          <ac:chgData name="littlewood, Rowena (LAA)" userId="82686bff-2d41-46f5-a602-64f25bee911c" providerId="ADAL" clId="{56EF7202-AD8B-45BD-A156-1831E07A0C6C}" dt="2020-12-17T12:48:13.451" v="18" actId="478"/>
          <ac:spMkLst>
            <pc:docMk/>
            <pc:sldMk cId="3772221139" sldId="530"/>
            <ac:spMk id="4" creationId="{DF38B1C4-4059-4B3D-9C64-AF358F1AC23E}"/>
          </ac:spMkLst>
        </pc:spChg>
        <pc:spChg chg="add mod">
          <ac:chgData name="littlewood, Rowena (LAA)" userId="82686bff-2d41-46f5-a602-64f25bee911c" providerId="ADAL" clId="{56EF7202-AD8B-45BD-A156-1831E07A0C6C}" dt="2020-12-17T13:01:03.869" v="152" actId="255"/>
          <ac:spMkLst>
            <pc:docMk/>
            <pc:sldMk cId="3772221139" sldId="530"/>
            <ac:spMk id="7" creationId="{F141ED34-7DDF-40C8-AC0A-597DCA35808E}"/>
          </ac:spMkLst>
        </pc:spChg>
        <pc:spChg chg="mod">
          <ac:chgData name="littlewood, Rowena (LAA)" userId="82686bff-2d41-46f5-a602-64f25bee911c" providerId="ADAL" clId="{56EF7202-AD8B-45BD-A156-1831E07A0C6C}" dt="2020-12-17T12:58:06.478" v="107" actId="1076"/>
          <ac:spMkLst>
            <pc:docMk/>
            <pc:sldMk cId="3772221139" sldId="530"/>
            <ac:spMk id="9" creationId="{D2022CDB-EF42-4867-A663-0D0460A3A47E}"/>
          </ac:spMkLst>
        </pc:spChg>
        <pc:spChg chg="mod">
          <ac:chgData name="littlewood, Rowena (LAA)" userId="82686bff-2d41-46f5-a602-64f25bee911c" providerId="ADAL" clId="{56EF7202-AD8B-45BD-A156-1831E07A0C6C}" dt="2020-12-17T13:00:18.101" v="148" actId="207"/>
          <ac:spMkLst>
            <pc:docMk/>
            <pc:sldMk cId="3772221139" sldId="530"/>
            <ac:spMk id="6147" creationId="{BCB0FC56-6756-41FA-A7F9-07EFC9FF3AC5}"/>
          </ac:spMkLst>
        </pc:spChg>
        <pc:picChg chg="mod">
          <ac:chgData name="littlewood, Rowena (LAA)" userId="82686bff-2d41-46f5-a602-64f25bee911c" providerId="ADAL" clId="{56EF7202-AD8B-45BD-A156-1831E07A0C6C}" dt="2020-12-17T12:58:23.831" v="112" actId="1076"/>
          <ac:picMkLst>
            <pc:docMk/>
            <pc:sldMk cId="3772221139" sldId="530"/>
            <ac:picMk id="10" creationId="{6ED9C10C-8F45-4C6A-BDD6-F51455593424}"/>
          </ac:picMkLst>
        </pc:picChg>
        <pc:picChg chg="del">
          <ac:chgData name="littlewood, Rowena (LAA)" userId="82686bff-2d41-46f5-a602-64f25bee911c" providerId="ADAL" clId="{56EF7202-AD8B-45BD-A156-1831E07A0C6C}" dt="2020-12-17T13:13:40.775" v="157"/>
          <ac:picMkLst>
            <pc:docMk/>
            <pc:sldMk cId="3772221139" sldId="530"/>
            <ac:picMk id="11" creationId="{A3E0B8CA-AA0B-4D83-AF1E-8A82D87B2040}"/>
          </ac:picMkLst>
        </pc:picChg>
      </pc:sldChg>
      <pc:sldChg chg="modSp">
        <pc:chgData name="littlewood, Rowena (LAA)" userId="82686bff-2d41-46f5-a602-64f25bee911c" providerId="ADAL" clId="{56EF7202-AD8B-45BD-A156-1831E07A0C6C}" dt="2021-01-04T12:31:04.940" v="372" actId="20577"/>
        <pc:sldMkLst>
          <pc:docMk/>
          <pc:sldMk cId="2281071399" sldId="566"/>
        </pc:sldMkLst>
        <pc:spChg chg="mod">
          <ac:chgData name="littlewood, Rowena (LAA)" userId="82686bff-2d41-46f5-a602-64f25bee911c" providerId="ADAL" clId="{56EF7202-AD8B-45BD-A156-1831E07A0C6C}" dt="2021-01-04T12:31:04.940" v="372" actId="20577"/>
          <ac:spMkLst>
            <pc:docMk/>
            <pc:sldMk cId="2281071399" sldId="566"/>
            <ac:spMk id="2" creationId="{43241F8E-28AC-4E83-91EC-95D02D4AF972}"/>
          </ac:spMkLst>
        </pc:spChg>
      </pc:sldChg>
      <pc:sldChg chg="addSp delSp modSp mod setBg setClrOvrMap">
        <pc:chgData name="littlewood, Rowena (LAA)" userId="82686bff-2d41-46f5-a602-64f25bee911c" providerId="ADAL" clId="{56EF7202-AD8B-45BD-A156-1831E07A0C6C}" dt="2020-12-17T14:01:13.139" v="267" actId="14100"/>
        <pc:sldMkLst>
          <pc:docMk/>
          <pc:sldMk cId="2618912446" sldId="652"/>
        </pc:sldMkLst>
        <pc:spChg chg="del">
          <ac:chgData name="littlewood, Rowena (LAA)" userId="82686bff-2d41-46f5-a602-64f25bee911c" providerId="ADAL" clId="{56EF7202-AD8B-45BD-A156-1831E07A0C6C}" dt="2020-12-17T13:13:46.494" v="158" actId="478"/>
          <ac:spMkLst>
            <pc:docMk/>
            <pc:sldMk cId="2618912446" sldId="652"/>
            <ac:spMk id="2" creationId="{4B014B72-8111-4E31-9C67-99BAAF6FB22E}"/>
          </ac:spMkLst>
        </pc:spChg>
        <pc:spChg chg="mod ord">
          <ac:chgData name="littlewood, Rowena (LAA)" userId="82686bff-2d41-46f5-a602-64f25bee911c" providerId="ADAL" clId="{56EF7202-AD8B-45BD-A156-1831E07A0C6C}" dt="2020-12-17T13:34:40.192" v="247" actId="26606"/>
          <ac:spMkLst>
            <pc:docMk/>
            <pc:sldMk cId="2618912446" sldId="652"/>
            <ac:spMk id="3" creationId="{1CE9AB61-6611-4CDE-9AE3-3B31349F00A4}"/>
          </ac:spMkLst>
        </pc:spChg>
        <pc:spChg chg="del">
          <ac:chgData name="littlewood, Rowena (LAA)" userId="82686bff-2d41-46f5-a602-64f25bee911c" providerId="ADAL" clId="{56EF7202-AD8B-45BD-A156-1831E07A0C6C}" dt="2020-12-17T13:16:06.254" v="188" actId="478"/>
          <ac:spMkLst>
            <pc:docMk/>
            <pc:sldMk cId="2618912446" sldId="652"/>
            <ac:spMk id="4" creationId="{83192FC5-804C-4DB2-9A1E-2AEE4673C0CE}"/>
          </ac:spMkLst>
        </pc:spChg>
        <pc:spChg chg="add del mod">
          <ac:chgData name="littlewood, Rowena (LAA)" userId="82686bff-2d41-46f5-a602-64f25bee911c" providerId="ADAL" clId="{56EF7202-AD8B-45BD-A156-1831E07A0C6C}" dt="2020-12-17T13:14:44.071" v="160" actId="478"/>
          <ac:spMkLst>
            <pc:docMk/>
            <pc:sldMk cId="2618912446" sldId="652"/>
            <ac:spMk id="5" creationId="{59E7C23B-D304-4FEA-A2AE-8C0251693C89}"/>
          </ac:spMkLst>
        </pc:spChg>
        <pc:spChg chg="add del mod">
          <ac:chgData name="littlewood, Rowena (LAA)" userId="82686bff-2d41-46f5-a602-64f25bee911c" providerId="ADAL" clId="{56EF7202-AD8B-45BD-A156-1831E07A0C6C}" dt="2020-12-17T13:20:40.921" v="204"/>
          <ac:spMkLst>
            <pc:docMk/>
            <pc:sldMk cId="2618912446" sldId="652"/>
            <ac:spMk id="8" creationId="{D8D8528C-02CC-41A9-B2FC-DE289C3C6D87}"/>
          </ac:spMkLst>
        </pc:spChg>
        <pc:spChg chg="add mod">
          <ac:chgData name="littlewood, Rowena (LAA)" userId="82686bff-2d41-46f5-a602-64f25bee911c" providerId="ADAL" clId="{56EF7202-AD8B-45BD-A156-1831E07A0C6C}" dt="2020-12-17T13:35:48.586" v="262" actId="14100"/>
          <ac:spMkLst>
            <pc:docMk/>
            <pc:sldMk cId="2618912446" sldId="652"/>
            <ac:spMk id="9" creationId="{42D427AF-8000-4EA5-8564-DAB07D0D9540}"/>
          </ac:spMkLst>
        </pc:spChg>
        <pc:spChg chg="add del">
          <ac:chgData name="littlewood, Rowena (LAA)" userId="82686bff-2d41-46f5-a602-64f25bee911c" providerId="ADAL" clId="{56EF7202-AD8B-45BD-A156-1831E07A0C6C}" dt="2020-12-17T13:34:40.192" v="247" actId="26606"/>
          <ac:spMkLst>
            <pc:docMk/>
            <pc:sldMk cId="2618912446" sldId="652"/>
            <ac:spMk id="11" creationId="{9B76D444-2756-434F-AE61-96D69830C13E}"/>
          </ac:spMkLst>
        </pc:spChg>
        <pc:spChg chg="add del">
          <ac:chgData name="littlewood, Rowena (LAA)" userId="82686bff-2d41-46f5-a602-64f25bee911c" providerId="ADAL" clId="{56EF7202-AD8B-45BD-A156-1831E07A0C6C}" dt="2020-12-17T13:34:40.192" v="247" actId="26606"/>
          <ac:spMkLst>
            <pc:docMk/>
            <pc:sldMk cId="2618912446" sldId="652"/>
            <ac:spMk id="12" creationId="{A27B6159-7734-4564-9E0F-C4BC43C36E52}"/>
          </ac:spMkLst>
        </pc:spChg>
        <pc:spChg chg="add del">
          <ac:chgData name="littlewood, Rowena (LAA)" userId="82686bff-2d41-46f5-a602-64f25bee911c" providerId="ADAL" clId="{56EF7202-AD8B-45BD-A156-1831E07A0C6C}" dt="2020-12-17T13:34:04.672" v="235" actId="26606"/>
          <ac:spMkLst>
            <pc:docMk/>
            <pc:sldMk cId="2618912446" sldId="652"/>
            <ac:spMk id="14" creationId="{9B76D444-2756-434F-AE61-96D69830C13E}"/>
          </ac:spMkLst>
        </pc:spChg>
        <pc:spChg chg="add del">
          <ac:chgData name="littlewood, Rowena (LAA)" userId="82686bff-2d41-46f5-a602-64f25bee911c" providerId="ADAL" clId="{56EF7202-AD8B-45BD-A156-1831E07A0C6C}" dt="2020-12-17T13:34:04.672" v="235" actId="26606"/>
          <ac:spMkLst>
            <pc:docMk/>
            <pc:sldMk cId="2618912446" sldId="652"/>
            <ac:spMk id="16" creationId="{A27B6159-7734-4564-9E0F-C4BC43C36E52}"/>
          </ac:spMkLst>
        </pc:spChg>
        <pc:spChg chg="add del">
          <ac:chgData name="littlewood, Rowena (LAA)" userId="82686bff-2d41-46f5-a602-64f25bee911c" providerId="ADAL" clId="{56EF7202-AD8B-45BD-A156-1831E07A0C6C}" dt="2020-12-17T13:34:11.953" v="241" actId="26606"/>
          <ac:spMkLst>
            <pc:docMk/>
            <pc:sldMk cId="2618912446" sldId="652"/>
            <ac:spMk id="20" creationId="{FE43805F-24A6-46A4-B19B-54F28347355C}"/>
          </ac:spMkLst>
        </pc:spChg>
        <pc:spChg chg="add del">
          <ac:chgData name="littlewood, Rowena (LAA)" userId="82686bff-2d41-46f5-a602-64f25bee911c" providerId="ADAL" clId="{56EF7202-AD8B-45BD-A156-1831E07A0C6C}" dt="2020-12-17T13:34:11.953" v="241" actId="26606"/>
          <ac:spMkLst>
            <pc:docMk/>
            <pc:sldMk cId="2618912446" sldId="652"/>
            <ac:spMk id="21" creationId="{7FEAE179-C525-48F3-AD47-0E9E2B6F2E2E}"/>
          </ac:spMkLst>
        </pc:spChg>
        <pc:spChg chg="add del">
          <ac:chgData name="littlewood, Rowena (LAA)" userId="82686bff-2d41-46f5-a602-64f25bee911c" providerId="ADAL" clId="{56EF7202-AD8B-45BD-A156-1831E07A0C6C}" dt="2020-12-17T13:34:11.953" v="241" actId="26606"/>
          <ac:spMkLst>
            <pc:docMk/>
            <pc:sldMk cId="2618912446" sldId="652"/>
            <ac:spMk id="22" creationId="{95C8260E-968F-44E8-A823-ABB431311926}"/>
          </ac:spMkLst>
        </pc:spChg>
        <pc:spChg chg="add del">
          <ac:chgData name="littlewood, Rowena (LAA)" userId="82686bff-2d41-46f5-a602-64f25bee911c" providerId="ADAL" clId="{56EF7202-AD8B-45BD-A156-1831E07A0C6C}" dt="2020-12-17T13:34:11.953" v="241" actId="26606"/>
          <ac:spMkLst>
            <pc:docMk/>
            <pc:sldMk cId="2618912446" sldId="652"/>
            <ac:spMk id="23" creationId="{2C1BBA94-3F40-40AA-8BB9-E69E25E537C1}"/>
          </ac:spMkLst>
        </pc:spChg>
        <pc:picChg chg="add mod">
          <ac:chgData name="littlewood, Rowena (LAA)" userId="82686bff-2d41-46f5-a602-64f25bee911c" providerId="ADAL" clId="{56EF7202-AD8B-45BD-A156-1831E07A0C6C}" dt="2020-12-17T14:01:13.139" v="267" actId="14100"/>
          <ac:picMkLst>
            <pc:docMk/>
            <pc:sldMk cId="2618912446" sldId="652"/>
            <ac:picMk id="6" creationId="{560E2007-618C-4F9E-B126-F36A27BDA71D}"/>
          </ac:picMkLst>
        </pc:picChg>
        <pc:picChg chg="add">
          <ac:chgData name="littlewood, Rowena (LAA)" userId="82686bff-2d41-46f5-a602-64f25bee911c" providerId="ADAL" clId="{56EF7202-AD8B-45BD-A156-1831E07A0C6C}" dt="2020-12-17T13:15:27.160" v="165"/>
          <ac:picMkLst>
            <pc:docMk/>
            <pc:sldMk cId="2618912446" sldId="652"/>
            <ac:picMk id="7" creationId="{713CB2E8-421F-4D1E-8F29-379E6FED42D1}"/>
          </ac:picMkLst>
        </pc:picChg>
        <pc:picChg chg="add del">
          <ac:chgData name="littlewood, Rowena (LAA)" userId="82686bff-2d41-46f5-a602-64f25bee911c" providerId="ADAL" clId="{56EF7202-AD8B-45BD-A156-1831E07A0C6C}" dt="2020-12-17T13:33:49.979" v="233" actId="478"/>
          <ac:picMkLst>
            <pc:docMk/>
            <pc:sldMk cId="2618912446" sldId="652"/>
            <ac:picMk id="10" creationId="{072E8B4B-B898-46BB-A9B4-9F4449E50A86}"/>
          </ac:picMkLst>
        </pc:picChg>
        <pc:cxnChg chg="add del">
          <ac:chgData name="littlewood, Rowena (LAA)" userId="82686bff-2d41-46f5-a602-64f25bee911c" providerId="ADAL" clId="{56EF7202-AD8B-45BD-A156-1831E07A0C6C}" dt="2020-12-17T13:34:40.192" v="247" actId="26606"/>
          <ac:cxnSpMkLst>
            <pc:docMk/>
            <pc:sldMk cId="2618912446" sldId="652"/>
            <ac:cxnSpMk id="13" creationId="{E2FFB46B-05BC-4950-B18A-9593FDAE6ED7}"/>
          </ac:cxnSpMkLst>
        </pc:cxnChg>
        <pc:cxnChg chg="add del">
          <ac:chgData name="littlewood, Rowena (LAA)" userId="82686bff-2d41-46f5-a602-64f25bee911c" providerId="ADAL" clId="{56EF7202-AD8B-45BD-A156-1831E07A0C6C}" dt="2020-12-17T13:34:04.672" v="235" actId="26606"/>
          <ac:cxnSpMkLst>
            <pc:docMk/>
            <pc:sldMk cId="2618912446" sldId="652"/>
            <ac:cxnSpMk id="18" creationId="{E2FFB46B-05BC-4950-B18A-9593FDAE6ED7}"/>
          </ac:cxnSpMkLst>
        </pc:cxnChg>
      </pc:sldChg>
      <pc:sldChg chg="addSp delSp modSp">
        <pc:chgData name="littlewood, Rowena (LAA)" userId="82686bff-2d41-46f5-a602-64f25bee911c" providerId="ADAL" clId="{56EF7202-AD8B-45BD-A156-1831E07A0C6C}" dt="2020-12-17T14:27:51.628" v="371" actId="122"/>
        <pc:sldMkLst>
          <pc:docMk/>
          <pc:sldMk cId="3927172743" sldId="653"/>
        </pc:sldMkLst>
        <pc:spChg chg="add mod">
          <ac:chgData name="littlewood, Rowena (LAA)" userId="82686bff-2d41-46f5-a602-64f25bee911c" providerId="ADAL" clId="{56EF7202-AD8B-45BD-A156-1831E07A0C6C}" dt="2020-12-17T14:27:51.628" v="371" actId="122"/>
          <ac:spMkLst>
            <pc:docMk/>
            <pc:sldMk cId="3927172743" sldId="653"/>
            <ac:spMk id="2" creationId="{2385E483-1411-4E6F-9FF1-18480FFE5E2F}"/>
          </ac:spMkLst>
        </pc:spChg>
        <pc:spChg chg="mod">
          <ac:chgData name="littlewood, Rowena (LAA)" userId="82686bff-2d41-46f5-a602-64f25bee911c" providerId="ADAL" clId="{56EF7202-AD8B-45BD-A156-1831E07A0C6C}" dt="2020-12-17T14:19:08.999" v="367" actId="1076"/>
          <ac:spMkLst>
            <pc:docMk/>
            <pc:sldMk cId="3927172743" sldId="653"/>
            <ac:spMk id="14" creationId="{340AD0DE-5C96-43CA-9C51-E55270F19D76}"/>
          </ac:spMkLst>
        </pc:spChg>
        <pc:picChg chg="mod">
          <ac:chgData name="littlewood, Rowena (LAA)" userId="82686bff-2d41-46f5-a602-64f25bee911c" providerId="ADAL" clId="{56EF7202-AD8B-45BD-A156-1831E07A0C6C}" dt="2020-12-17T14:15:39.220" v="313" actId="1076"/>
          <ac:picMkLst>
            <pc:docMk/>
            <pc:sldMk cId="3927172743" sldId="653"/>
            <ac:picMk id="15" creationId="{42B31B94-77E2-4C2C-8837-C71480740BEF}"/>
          </ac:picMkLst>
        </pc:picChg>
        <pc:picChg chg="del mod">
          <ac:chgData name="littlewood, Rowena (LAA)" userId="82686bff-2d41-46f5-a602-64f25bee911c" providerId="ADAL" clId="{56EF7202-AD8B-45BD-A156-1831E07A0C6C}" dt="2020-12-17T14:15:29.661" v="309" actId="478"/>
          <ac:picMkLst>
            <pc:docMk/>
            <pc:sldMk cId="3927172743" sldId="653"/>
            <ac:picMk id="16" creationId="{F829A9B8-B9F4-4D52-B4C9-7AFF2ECE775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8B26C-CCCF-4F76-99E6-8804E1BB87F2}" type="doc">
      <dgm:prSet loTypeId="urn:microsoft.com/office/officeart/2005/8/layout/matrix3" loCatId="matrix" qsTypeId="urn:microsoft.com/office/officeart/2005/8/quickstyle/simple5" qsCatId="simple" csTypeId="urn:microsoft.com/office/officeart/2005/8/colors/accent2_2" csCatId="accent2" phldr="1"/>
      <dgm:spPr/>
      <dgm:t>
        <a:bodyPr/>
        <a:lstStyle/>
        <a:p>
          <a:endParaRPr lang="en-GB"/>
        </a:p>
      </dgm:t>
    </dgm:pt>
    <dgm:pt modelId="{0EE2FD32-47EC-431D-9B9D-50C9086F2957}">
      <dgm:prSet phldrT="[Text]"/>
      <dgm:spPr/>
      <dgm:t>
        <a:bodyPr/>
        <a:lstStyle/>
        <a:p>
          <a:r>
            <a:rPr lang="en-US" b="1" dirty="0"/>
            <a:t>Be a good listener</a:t>
          </a:r>
          <a:endParaRPr lang="en-GB" b="1" dirty="0"/>
        </a:p>
      </dgm:t>
    </dgm:pt>
    <dgm:pt modelId="{682F5E2F-5813-43BF-94C3-9E4FBE22C3E8}" type="parTrans" cxnId="{A3071659-AFA4-4B08-AE1E-6A8D2C4AEE63}">
      <dgm:prSet/>
      <dgm:spPr/>
      <dgm:t>
        <a:bodyPr/>
        <a:lstStyle/>
        <a:p>
          <a:endParaRPr lang="en-GB" b="1"/>
        </a:p>
      </dgm:t>
    </dgm:pt>
    <dgm:pt modelId="{815874E8-752B-47F6-BB2E-DD10DD132D0F}" type="sibTrans" cxnId="{A3071659-AFA4-4B08-AE1E-6A8D2C4AEE63}">
      <dgm:prSet/>
      <dgm:spPr/>
      <dgm:t>
        <a:bodyPr/>
        <a:lstStyle/>
        <a:p>
          <a:endParaRPr lang="en-GB" b="1"/>
        </a:p>
      </dgm:t>
    </dgm:pt>
    <dgm:pt modelId="{8D7916BF-71F7-4D9C-8A51-F35A2F018196}">
      <dgm:prSet phldrT="[Text]"/>
      <dgm:spPr/>
      <dgm:t>
        <a:bodyPr/>
        <a:lstStyle/>
        <a:p>
          <a:r>
            <a:rPr lang="en-US" b="1" dirty="0"/>
            <a:t>Non-judgement</a:t>
          </a:r>
          <a:endParaRPr lang="en-GB" b="1" dirty="0"/>
        </a:p>
      </dgm:t>
    </dgm:pt>
    <dgm:pt modelId="{0C3B5620-58C6-49B4-BF3B-01603652635D}" type="parTrans" cxnId="{E0802448-16A4-4734-8AD8-638447736B5D}">
      <dgm:prSet/>
      <dgm:spPr/>
      <dgm:t>
        <a:bodyPr/>
        <a:lstStyle/>
        <a:p>
          <a:endParaRPr lang="en-GB" b="1"/>
        </a:p>
      </dgm:t>
    </dgm:pt>
    <dgm:pt modelId="{97B522F0-27AF-41F8-A72E-1286002FC54A}" type="sibTrans" cxnId="{E0802448-16A4-4734-8AD8-638447736B5D}">
      <dgm:prSet/>
      <dgm:spPr/>
      <dgm:t>
        <a:bodyPr/>
        <a:lstStyle/>
        <a:p>
          <a:endParaRPr lang="en-GB" b="1"/>
        </a:p>
      </dgm:t>
    </dgm:pt>
    <dgm:pt modelId="{70DDB1C7-79DC-4F3C-9DAA-E6D0E2EF98F3}">
      <dgm:prSet phldrT="[Text]"/>
      <dgm:spPr/>
      <dgm:t>
        <a:bodyPr/>
        <a:lstStyle/>
        <a:p>
          <a:r>
            <a:rPr lang="en-US" b="1" dirty="0"/>
            <a:t>Empathetic, supportive and look for the positives</a:t>
          </a:r>
          <a:endParaRPr lang="en-GB" b="1" dirty="0"/>
        </a:p>
      </dgm:t>
    </dgm:pt>
    <dgm:pt modelId="{A6CC9D90-BA00-48FA-9496-7704F0DA4BE9}" type="parTrans" cxnId="{00ED8C62-8B02-45E4-965D-09CC4C00DD89}">
      <dgm:prSet/>
      <dgm:spPr/>
      <dgm:t>
        <a:bodyPr/>
        <a:lstStyle/>
        <a:p>
          <a:endParaRPr lang="en-GB" b="1"/>
        </a:p>
      </dgm:t>
    </dgm:pt>
    <dgm:pt modelId="{9F6B9B35-E225-4B6A-A8CF-21D40A88C46E}" type="sibTrans" cxnId="{00ED8C62-8B02-45E4-965D-09CC4C00DD89}">
      <dgm:prSet/>
      <dgm:spPr/>
      <dgm:t>
        <a:bodyPr/>
        <a:lstStyle/>
        <a:p>
          <a:endParaRPr lang="en-GB" b="1"/>
        </a:p>
      </dgm:t>
    </dgm:pt>
    <dgm:pt modelId="{B9ABA9AE-0B8A-4F97-A9FE-F943F092BEFF}">
      <dgm:prSet phldrT="[Text]"/>
      <dgm:spPr/>
      <dgm:t>
        <a:bodyPr/>
        <a:lstStyle/>
        <a:p>
          <a:r>
            <a:rPr lang="en-US" b="1" dirty="0"/>
            <a:t>Aware of who or where to find sources of further support</a:t>
          </a:r>
          <a:endParaRPr lang="en-GB" b="1" dirty="0"/>
        </a:p>
      </dgm:t>
    </dgm:pt>
    <dgm:pt modelId="{80BFCB74-5795-4444-AF83-0F947FA0D546}" type="parTrans" cxnId="{B800AE44-9F7E-477F-9924-02EC8DBB8CA2}">
      <dgm:prSet/>
      <dgm:spPr/>
      <dgm:t>
        <a:bodyPr/>
        <a:lstStyle/>
        <a:p>
          <a:endParaRPr lang="en-GB" b="1"/>
        </a:p>
      </dgm:t>
    </dgm:pt>
    <dgm:pt modelId="{1E841254-08F9-4AC9-9C3C-9CF454DC17EC}" type="sibTrans" cxnId="{B800AE44-9F7E-477F-9924-02EC8DBB8CA2}">
      <dgm:prSet/>
      <dgm:spPr/>
      <dgm:t>
        <a:bodyPr/>
        <a:lstStyle/>
        <a:p>
          <a:endParaRPr lang="en-GB" b="1"/>
        </a:p>
      </dgm:t>
    </dgm:pt>
    <dgm:pt modelId="{7D6D5ED0-0144-4358-B972-2E2CE1C3F6CA}" type="pres">
      <dgm:prSet presAssocID="{8AC8B26C-CCCF-4F76-99E6-8804E1BB87F2}" presName="matrix" presStyleCnt="0">
        <dgm:presLayoutVars>
          <dgm:chMax val="1"/>
          <dgm:dir/>
          <dgm:resizeHandles val="exact"/>
        </dgm:presLayoutVars>
      </dgm:prSet>
      <dgm:spPr/>
    </dgm:pt>
    <dgm:pt modelId="{604C0FD1-43D0-4A4D-8543-AB66AA0C88F6}" type="pres">
      <dgm:prSet presAssocID="{8AC8B26C-CCCF-4F76-99E6-8804E1BB87F2}" presName="diamond" presStyleLbl="bgShp" presStyleIdx="0" presStyleCnt="1"/>
      <dgm:spPr/>
    </dgm:pt>
    <dgm:pt modelId="{9455FDDE-6CAB-4405-ACF3-4F02308135EB}" type="pres">
      <dgm:prSet presAssocID="{8AC8B26C-CCCF-4F76-99E6-8804E1BB87F2}" presName="quad1" presStyleLbl="node1" presStyleIdx="0" presStyleCnt="4">
        <dgm:presLayoutVars>
          <dgm:chMax val="0"/>
          <dgm:chPref val="0"/>
          <dgm:bulletEnabled val="1"/>
        </dgm:presLayoutVars>
      </dgm:prSet>
      <dgm:spPr/>
    </dgm:pt>
    <dgm:pt modelId="{491F95F9-5629-4757-9980-7E12BC7DB0A3}" type="pres">
      <dgm:prSet presAssocID="{8AC8B26C-CCCF-4F76-99E6-8804E1BB87F2}" presName="quad2" presStyleLbl="node1" presStyleIdx="1" presStyleCnt="4">
        <dgm:presLayoutVars>
          <dgm:chMax val="0"/>
          <dgm:chPref val="0"/>
          <dgm:bulletEnabled val="1"/>
        </dgm:presLayoutVars>
      </dgm:prSet>
      <dgm:spPr/>
    </dgm:pt>
    <dgm:pt modelId="{F179F9AD-3095-46A7-8511-75026FAD669B}" type="pres">
      <dgm:prSet presAssocID="{8AC8B26C-CCCF-4F76-99E6-8804E1BB87F2}" presName="quad3" presStyleLbl="node1" presStyleIdx="2" presStyleCnt="4">
        <dgm:presLayoutVars>
          <dgm:chMax val="0"/>
          <dgm:chPref val="0"/>
          <dgm:bulletEnabled val="1"/>
        </dgm:presLayoutVars>
      </dgm:prSet>
      <dgm:spPr/>
    </dgm:pt>
    <dgm:pt modelId="{203EB126-E83B-4156-9FD2-8E23D8151E00}" type="pres">
      <dgm:prSet presAssocID="{8AC8B26C-CCCF-4F76-99E6-8804E1BB87F2}" presName="quad4" presStyleLbl="node1" presStyleIdx="3" presStyleCnt="4">
        <dgm:presLayoutVars>
          <dgm:chMax val="0"/>
          <dgm:chPref val="0"/>
          <dgm:bulletEnabled val="1"/>
        </dgm:presLayoutVars>
      </dgm:prSet>
      <dgm:spPr/>
    </dgm:pt>
  </dgm:ptLst>
  <dgm:cxnLst>
    <dgm:cxn modelId="{8A49A61B-61C4-43F2-9EE2-6136394295EC}" type="presOf" srcId="{8AC8B26C-CCCF-4F76-99E6-8804E1BB87F2}" destId="{7D6D5ED0-0144-4358-B972-2E2CE1C3F6CA}" srcOrd="0" destOrd="0" presId="urn:microsoft.com/office/officeart/2005/8/layout/matrix3"/>
    <dgm:cxn modelId="{EC1A9D1E-14AD-4818-B846-E55E7C6AA800}" type="presOf" srcId="{0EE2FD32-47EC-431D-9B9D-50C9086F2957}" destId="{9455FDDE-6CAB-4405-ACF3-4F02308135EB}" srcOrd="0" destOrd="0" presId="urn:microsoft.com/office/officeart/2005/8/layout/matrix3"/>
    <dgm:cxn modelId="{6575532B-0D51-4037-B62E-F9DF3371DE50}" type="presOf" srcId="{70DDB1C7-79DC-4F3C-9DAA-E6D0E2EF98F3}" destId="{F179F9AD-3095-46A7-8511-75026FAD669B}" srcOrd="0" destOrd="0" presId="urn:microsoft.com/office/officeart/2005/8/layout/matrix3"/>
    <dgm:cxn modelId="{00ED8C62-8B02-45E4-965D-09CC4C00DD89}" srcId="{8AC8B26C-CCCF-4F76-99E6-8804E1BB87F2}" destId="{70DDB1C7-79DC-4F3C-9DAA-E6D0E2EF98F3}" srcOrd="2" destOrd="0" parTransId="{A6CC9D90-BA00-48FA-9496-7704F0DA4BE9}" sibTransId="{9F6B9B35-E225-4B6A-A8CF-21D40A88C46E}"/>
    <dgm:cxn modelId="{B800AE44-9F7E-477F-9924-02EC8DBB8CA2}" srcId="{8AC8B26C-CCCF-4F76-99E6-8804E1BB87F2}" destId="{B9ABA9AE-0B8A-4F97-A9FE-F943F092BEFF}" srcOrd="3" destOrd="0" parTransId="{80BFCB74-5795-4444-AF83-0F947FA0D546}" sibTransId="{1E841254-08F9-4AC9-9C3C-9CF454DC17EC}"/>
    <dgm:cxn modelId="{E0802448-16A4-4734-8AD8-638447736B5D}" srcId="{8AC8B26C-CCCF-4F76-99E6-8804E1BB87F2}" destId="{8D7916BF-71F7-4D9C-8A51-F35A2F018196}" srcOrd="1" destOrd="0" parTransId="{0C3B5620-58C6-49B4-BF3B-01603652635D}" sibTransId="{97B522F0-27AF-41F8-A72E-1286002FC54A}"/>
    <dgm:cxn modelId="{A3071659-AFA4-4B08-AE1E-6A8D2C4AEE63}" srcId="{8AC8B26C-CCCF-4F76-99E6-8804E1BB87F2}" destId="{0EE2FD32-47EC-431D-9B9D-50C9086F2957}" srcOrd="0" destOrd="0" parTransId="{682F5E2F-5813-43BF-94C3-9E4FBE22C3E8}" sibTransId="{815874E8-752B-47F6-BB2E-DD10DD132D0F}"/>
    <dgm:cxn modelId="{6C4D95D3-734D-41A4-ACBB-D8A1CA824497}" type="presOf" srcId="{B9ABA9AE-0B8A-4F97-A9FE-F943F092BEFF}" destId="{203EB126-E83B-4156-9FD2-8E23D8151E00}" srcOrd="0" destOrd="0" presId="urn:microsoft.com/office/officeart/2005/8/layout/matrix3"/>
    <dgm:cxn modelId="{FD4421E2-41E1-47B3-868E-EA6B55F9B987}" type="presOf" srcId="{8D7916BF-71F7-4D9C-8A51-F35A2F018196}" destId="{491F95F9-5629-4757-9980-7E12BC7DB0A3}" srcOrd="0" destOrd="0" presId="urn:microsoft.com/office/officeart/2005/8/layout/matrix3"/>
    <dgm:cxn modelId="{003381D3-C8DD-4F61-AB47-010D29259AC0}" type="presParOf" srcId="{7D6D5ED0-0144-4358-B972-2E2CE1C3F6CA}" destId="{604C0FD1-43D0-4A4D-8543-AB66AA0C88F6}" srcOrd="0" destOrd="0" presId="urn:microsoft.com/office/officeart/2005/8/layout/matrix3"/>
    <dgm:cxn modelId="{7D91B394-C53A-4E91-8EAF-F690BE250CA2}" type="presParOf" srcId="{7D6D5ED0-0144-4358-B972-2E2CE1C3F6CA}" destId="{9455FDDE-6CAB-4405-ACF3-4F02308135EB}" srcOrd="1" destOrd="0" presId="urn:microsoft.com/office/officeart/2005/8/layout/matrix3"/>
    <dgm:cxn modelId="{658C0DB9-AA74-4882-9B84-23AE9EF2C328}" type="presParOf" srcId="{7D6D5ED0-0144-4358-B972-2E2CE1C3F6CA}" destId="{491F95F9-5629-4757-9980-7E12BC7DB0A3}" srcOrd="2" destOrd="0" presId="urn:microsoft.com/office/officeart/2005/8/layout/matrix3"/>
    <dgm:cxn modelId="{386563C4-DDE3-4B3B-91EB-815305980AFC}" type="presParOf" srcId="{7D6D5ED0-0144-4358-B972-2E2CE1C3F6CA}" destId="{F179F9AD-3095-46A7-8511-75026FAD669B}" srcOrd="3" destOrd="0" presId="urn:microsoft.com/office/officeart/2005/8/layout/matrix3"/>
    <dgm:cxn modelId="{8FA9ECA6-5C1F-4BF6-964C-D74A894AEB37}" type="presParOf" srcId="{7D6D5ED0-0144-4358-B972-2E2CE1C3F6CA}" destId="{203EB126-E83B-4156-9FD2-8E23D8151E0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9435BA-5383-4387-87CB-5258359C2763}"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en-GB"/>
        </a:p>
      </dgm:t>
    </dgm:pt>
    <dgm:pt modelId="{E48C48B4-9CDC-4E62-B6E3-75D36244A678}">
      <dgm:prSet phldrT="[Text]"/>
      <dgm:spPr/>
      <dgm:t>
        <a:bodyPr/>
        <a:lstStyle/>
        <a:p>
          <a:r>
            <a:rPr lang="en-US" dirty="0"/>
            <a:t>Remain open and approachable</a:t>
          </a:r>
          <a:endParaRPr lang="en-GB" dirty="0"/>
        </a:p>
      </dgm:t>
    </dgm:pt>
    <dgm:pt modelId="{AD6C7AF4-4825-4410-A597-00FE73F9FD0C}" type="parTrans" cxnId="{582F5D85-B5A8-4874-BDD9-8FF7155FC56E}">
      <dgm:prSet/>
      <dgm:spPr/>
      <dgm:t>
        <a:bodyPr/>
        <a:lstStyle/>
        <a:p>
          <a:endParaRPr lang="en-GB"/>
        </a:p>
      </dgm:t>
    </dgm:pt>
    <dgm:pt modelId="{305CAFB6-5524-4EF1-9729-1BCC74487CF3}" type="sibTrans" cxnId="{582F5D85-B5A8-4874-BDD9-8FF7155FC56E}">
      <dgm:prSet/>
      <dgm:spPr/>
      <dgm:t>
        <a:bodyPr/>
        <a:lstStyle/>
        <a:p>
          <a:endParaRPr lang="en-GB"/>
        </a:p>
      </dgm:t>
    </dgm:pt>
    <dgm:pt modelId="{79BAEACA-DBEB-4A87-933B-FFC710134C12}">
      <dgm:prSet phldrT="[Text]"/>
      <dgm:spPr/>
      <dgm:t>
        <a:bodyPr/>
        <a:lstStyle/>
        <a:p>
          <a:r>
            <a:rPr lang="en-US" dirty="0"/>
            <a:t>Listen and communicate non-judgmentally</a:t>
          </a:r>
          <a:endParaRPr lang="en-GB" dirty="0"/>
        </a:p>
      </dgm:t>
    </dgm:pt>
    <dgm:pt modelId="{EEE5EFF7-1249-4515-9126-C698BF5E1963}" type="parTrans" cxnId="{3D4A1BB3-4E8D-49F4-A6AC-869EEB923652}">
      <dgm:prSet/>
      <dgm:spPr/>
      <dgm:t>
        <a:bodyPr/>
        <a:lstStyle/>
        <a:p>
          <a:endParaRPr lang="en-GB"/>
        </a:p>
      </dgm:t>
    </dgm:pt>
    <dgm:pt modelId="{B1A6B252-B0EA-4168-BED3-04B7A8F6281D}" type="sibTrans" cxnId="{3D4A1BB3-4E8D-49F4-A6AC-869EEB923652}">
      <dgm:prSet/>
      <dgm:spPr/>
      <dgm:t>
        <a:bodyPr/>
        <a:lstStyle/>
        <a:p>
          <a:endParaRPr lang="en-GB"/>
        </a:p>
      </dgm:t>
    </dgm:pt>
    <dgm:pt modelId="{6F40BED1-4ED0-480C-AF28-DFC82AB5F41D}">
      <dgm:prSet phldrT="[Text]"/>
      <dgm:spPr/>
      <dgm:t>
        <a:bodyPr/>
        <a:lstStyle/>
        <a:p>
          <a:r>
            <a:rPr lang="en-US" dirty="0"/>
            <a:t>Give support and information</a:t>
          </a:r>
          <a:endParaRPr lang="en-GB" dirty="0"/>
        </a:p>
      </dgm:t>
    </dgm:pt>
    <dgm:pt modelId="{5AC10E4E-AAE2-4B0E-8E43-A16D634001FE}" type="parTrans" cxnId="{7C234CF9-336D-4E2A-94CE-7299CD5B83E8}">
      <dgm:prSet/>
      <dgm:spPr/>
      <dgm:t>
        <a:bodyPr/>
        <a:lstStyle/>
        <a:p>
          <a:endParaRPr lang="en-GB"/>
        </a:p>
      </dgm:t>
    </dgm:pt>
    <dgm:pt modelId="{CA7102A7-A48E-4F7C-8B49-546DACD51E00}" type="sibTrans" cxnId="{7C234CF9-336D-4E2A-94CE-7299CD5B83E8}">
      <dgm:prSet/>
      <dgm:spPr/>
      <dgm:t>
        <a:bodyPr/>
        <a:lstStyle/>
        <a:p>
          <a:endParaRPr lang="en-GB"/>
        </a:p>
      </dgm:t>
    </dgm:pt>
    <dgm:pt modelId="{188A96EE-6E70-490C-91FB-6218E42250DA}">
      <dgm:prSet phldrT="[Text]"/>
      <dgm:spPr/>
      <dgm:t>
        <a:bodyPr/>
        <a:lstStyle/>
        <a:p>
          <a:r>
            <a:rPr lang="en-US" dirty="0"/>
            <a:t>Encourage the person to get appropriate help</a:t>
          </a:r>
          <a:endParaRPr lang="en-GB" dirty="0"/>
        </a:p>
      </dgm:t>
    </dgm:pt>
    <dgm:pt modelId="{1685C0EA-767E-423D-B3C6-DFFE6C1407FC}" type="parTrans" cxnId="{9DED5685-471D-4632-AFFE-7E725B38B981}">
      <dgm:prSet/>
      <dgm:spPr/>
      <dgm:t>
        <a:bodyPr/>
        <a:lstStyle/>
        <a:p>
          <a:endParaRPr lang="en-GB"/>
        </a:p>
      </dgm:t>
    </dgm:pt>
    <dgm:pt modelId="{B5B09FC4-94D5-4690-967D-3D373E39BE97}" type="sibTrans" cxnId="{9DED5685-471D-4632-AFFE-7E725B38B981}">
      <dgm:prSet/>
      <dgm:spPr/>
      <dgm:t>
        <a:bodyPr/>
        <a:lstStyle/>
        <a:p>
          <a:endParaRPr lang="en-GB"/>
        </a:p>
      </dgm:t>
    </dgm:pt>
    <dgm:pt modelId="{C4EACAA3-9D40-46E4-82D5-D7A8AC734D31}" type="pres">
      <dgm:prSet presAssocID="{0B9435BA-5383-4387-87CB-5258359C2763}" presName="cycle" presStyleCnt="0">
        <dgm:presLayoutVars>
          <dgm:dir/>
          <dgm:resizeHandles val="exact"/>
        </dgm:presLayoutVars>
      </dgm:prSet>
      <dgm:spPr/>
    </dgm:pt>
    <dgm:pt modelId="{0CE84AE4-6CD2-4024-B766-345A83E2E529}" type="pres">
      <dgm:prSet presAssocID="{E48C48B4-9CDC-4E62-B6E3-75D36244A678}" presName="node" presStyleLbl="node1" presStyleIdx="0" presStyleCnt="4">
        <dgm:presLayoutVars>
          <dgm:bulletEnabled val="1"/>
        </dgm:presLayoutVars>
      </dgm:prSet>
      <dgm:spPr/>
    </dgm:pt>
    <dgm:pt modelId="{B9778A42-4D0A-47BE-B1EB-F6E7B0E09499}" type="pres">
      <dgm:prSet presAssocID="{E48C48B4-9CDC-4E62-B6E3-75D36244A678}" presName="spNode" presStyleCnt="0"/>
      <dgm:spPr/>
    </dgm:pt>
    <dgm:pt modelId="{894A16F4-05A8-4596-917C-14EB311881B7}" type="pres">
      <dgm:prSet presAssocID="{305CAFB6-5524-4EF1-9729-1BCC74487CF3}" presName="sibTrans" presStyleLbl="sibTrans1D1" presStyleIdx="0" presStyleCnt="4"/>
      <dgm:spPr/>
    </dgm:pt>
    <dgm:pt modelId="{4961B06C-852E-4981-9536-CB2E9CAE4942}" type="pres">
      <dgm:prSet presAssocID="{79BAEACA-DBEB-4A87-933B-FFC710134C12}" presName="node" presStyleLbl="node1" presStyleIdx="1" presStyleCnt="4">
        <dgm:presLayoutVars>
          <dgm:bulletEnabled val="1"/>
        </dgm:presLayoutVars>
      </dgm:prSet>
      <dgm:spPr/>
    </dgm:pt>
    <dgm:pt modelId="{BE7CF930-EB4D-4789-91F3-E2232199ED82}" type="pres">
      <dgm:prSet presAssocID="{79BAEACA-DBEB-4A87-933B-FFC710134C12}" presName="spNode" presStyleCnt="0"/>
      <dgm:spPr/>
    </dgm:pt>
    <dgm:pt modelId="{B2334E3D-BF65-4171-93B6-6C2D53382DFB}" type="pres">
      <dgm:prSet presAssocID="{B1A6B252-B0EA-4168-BED3-04B7A8F6281D}" presName="sibTrans" presStyleLbl="sibTrans1D1" presStyleIdx="1" presStyleCnt="4"/>
      <dgm:spPr/>
    </dgm:pt>
    <dgm:pt modelId="{25AF12CE-B38F-4CE2-B807-180C7D1E5D6A}" type="pres">
      <dgm:prSet presAssocID="{6F40BED1-4ED0-480C-AF28-DFC82AB5F41D}" presName="node" presStyleLbl="node1" presStyleIdx="2" presStyleCnt="4">
        <dgm:presLayoutVars>
          <dgm:bulletEnabled val="1"/>
        </dgm:presLayoutVars>
      </dgm:prSet>
      <dgm:spPr/>
    </dgm:pt>
    <dgm:pt modelId="{31643B52-176A-44FD-9CD7-5DF78B82E0A4}" type="pres">
      <dgm:prSet presAssocID="{6F40BED1-4ED0-480C-AF28-DFC82AB5F41D}" presName="spNode" presStyleCnt="0"/>
      <dgm:spPr/>
    </dgm:pt>
    <dgm:pt modelId="{82EB8D35-237C-4CD5-827D-9F62A909CE93}" type="pres">
      <dgm:prSet presAssocID="{CA7102A7-A48E-4F7C-8B49-546DACD51E00}" presName="sibTrans" presStyleLbl="sibTrans1D1" presStyleIdx="2" presStyleCnt="4"/>
      <dgm:spPr/>
    </dgm:pt>
    <dgm:pt modelId="{00D19277-0D1D-47AF-845E-C6E32FA30BC0}" type="pres">
      <dgm:prSet presAssocID="{188A96EE-6E70-490C-91FB-6218E42250DA}" presName="node" presStyleLbl="node1" presStyleIdx="3" presStyleCnt="4">
        <dgm:presLayoutVars>
          <dgm:bulletEnabled val="1"/>
        </dgm:presLayoutVars>
      </dgm:prSet>
      <dgm:spPr/>
    </dgm:pt>
    <dgm:pt modelId="{53CB2955-8BB2-4E4F-81AB-37D2185BBF2B}" type="pres">
      <dgm:prSet presAssocID="{188A96EE-6E70-490C-91FB-6218E42250DA}" presName="spNode" presStyleCnt="0"/>
      <dgm:spPr/>
    </dgm:pt>
    <dgm:pt modelId="{41F4877D-648C-4BE6-82EB-6C4603C2F67B}" type="pres">
      <dgm:prSet presAssocID="{B5B09FC4-94D5-4690-967D-3D373E39BE97}" presName="sibTrans" presStyleLbl="sibTrans1D1" presStyleIdx="3" presStyleCnt="4"/>
      <dgm:spPr/>
    </dgm:pt>
  </dgm:ptLst>
  <dgm:cxnLst>
    <dgm:cxn modelId="{20823E08-EA3D-460C-BEA9-2FB57D45D203}" type="presOf" srcId="{0B9435BA-5383-4387-87CB-5258359C2763}" destId="{C4EACAA3-9D40-46E4-82D5-D7A8AC734D31}" srcOrd="0" destOrd="0" presId="urn:microsoft.com/office/officeart/2005/8/layout/cycle5"/>
    <dgm:cxn modelId="{7D4E286A-4DD1-489B-A4A2-0B42C3E80631}" type="presOf" srcId="{79BAEACA-DBEB-4A87-933B-FFC710134C12}" destId="{4961B06C-852E-4981-9536-CB2E9CAE4942}" srcOrd="0" destOrd="0" presId="urn:microsoft.com/office/officeart/2005/8/layout/cycle5"/>
    <dgm:cxn modelId="{28C85F76-7342-41CF-BCB5-8510C0F4BE65}" type="presOf" srcId="{CA7102A7-A48E-4F7C-8B49-546DACD51E00}" destId="{82EB8D35-237C-4CD5-827D-9F62A909CE93}" srcOrd="0" destOrd="0" presId="urn:microsoft.com/office/officeart/2005/8/layout/cycle5"/>
    <dgm:cxn modelId="{C0F01580-CCEF-4E88-BB55-FD8934458CE0}" type="presOf" srcId="{B1A6B252-B0EA-4168-BED3-04B7A8F6281D}" destId="{B2334E3D-BF65-4171-93B6-6C2D53382DFB}" srcOrd="0" destOrd="0" presId="urn:microsoft.com/office/officeart/2005/8/layout/cycle5"/>
    <dgm:cxn modelId="{582F5D85-B5A8-4874-BDD9-8FF7155FC56E}" srcId="{0B9435BA-5383-4387-87CB-5258359C2763}" destId="{E48C48B4-9CDC-4E62-B6E3-75D36244A678}" srcOrd="0" destOrd="0" parTransId="{AD6C7AF4-4825-4410-A597-00FE73F9FD0C}" sibTransId="{305CAFB6-5524-4EF1-9729-1BCC74487CF3}"/>
    <dgm:cxn modelId="{9DED5685-471D-4632-AFFE-7E725B38B981}" srcId="{0B9435BA-5383-4387-87CB-5258359C2763}" destId="{188A96EE-6E70-490C-91FB-6218E42250DA}" srcOrd="3" destOrd="0" parTransId="{1685C0EA-767E-423D-B3C6-DFFE6C1407FC}" sibTransId="{B5B09FC4-94D5-4690-967D-3D373E39BE97}"/>
    <dgm:cxn modelId="{F009EBAC-5E3E-4665-91FB-0B78841EEA27}" type="presOf" srcId="{305CAFB6-5524-4EF1-9729-1BCC74487CF3}" destId="{894A16F4-05A8-4596-917C-14EB311881B7}" srcOrd="0" destOrd="0" presId="urn:microsoft.com/office/officeart/2005/8/layout/cycle5"/>
    <dgm:cxn modelId="{3D4A1BB3-4E8D-49F4-A6AC-869EEB923652}" srcId="{0B9435BA-5383-4387-87CB-5258359C2763}" destId="{79BAEACA-DBEB-4A87-933B-FFC710134C12}" srcOrd="1" destOrd="0" parTransId="{EEE5EFF7-1249-4515-9126-C698BF5E1963}" sibTransId="{B1A6B252-B0EA-4168-BED3-04B7A8F6281D}"/>
    <dgm:cxn modelId="{2CC96BB3-65F1-4392-8D4C-1A21045F5764}" type="presOf" srcId="{E48C48B4-9CDC-4E62-B6E3-75D36244A678}" destId="{0CE84AE4-6CD2-4024-B766-345A83E2E529}" srcOrd="0" destOrd="0" presId="urn:microsoft.com/office/officeart/2005/8/layout/cycle5"/>
    <dgm:cxn modelId="{AC308BB5-A755-4752-8D31-3A83551ADDEC}" type="presOf" srcId="{B5B09FC4-94D5-4690-967D-3D373E39BE97}" destId="{41F4877D-648C-4BE6-82EB-6C4603C2F67B}" srcOrd="0" destOrd="0" presId="urn:microsoft.com/office/officeart/2005/8/layout/cycle5"/>
    <dgm:cxn modelId="{2AAD75B9-1DDD-4ACC-8A2F-1F213611B3AB}" type="presOf" srcId="{6F40BED1-4ED0-480C-AF28-DFC82AB5F41D}" destId="{25AF12CE-B38F-4CE2-B807-180C7D1E5D6A}" srcOrd="0" destOrd="0" presId="urn:microsoft.com/office/officeart/2005/8/layout/cycle5"/>
    <dgm:cxn modelId="{03B22DCF-6176-4CA6-B4CE-8BDEA46F75A3}" type="presOf" srcId="{188A96EE-6E70-490C-91FB-6218E42250DA}" destId="{00D19277-0D1D-47AF-845E-C6E32FA30BC0}" srcOrd="0" destOrd="0" presId="urn:microsoft.com/office/officeart/2005/8/layout/cycle5"/>
    <dgm:cxn modelId="{7C234CF9-336D-4E2A-94CE-7299CD5B83E8}" srcId="{0B9435BA-5383-4387-87CB-5258359C2763}" destId="{6F40BED1-4ED0-480C-AF28-DFC82AB5F41D}" srcOrd="2" destOrd="0" parTransId="{5AC10E4E-AAE2-4B0E-8E43-A16D634001FE}" sibTransId="{CA7102A7-A48E-4F7C-8B49-546DACD51E00}"/>
    <dgm:cxn modelId="{9145C2AF-3317-4DB4-9F47-E70506005976}" type="presParOf" srcId="{C4EACAA3-9D40-46E4-82D5-D7A8AC734D31}" destId="{0CE84AE4-6CD2-4024-B766-345A83E2E529}" srcOrd="0" destOrd="0" presId="urn:microsoft.com/office/officeart/2005/8/layout/cycle5"/>
    <dgm:cxn modelId="{7426EC55-2C07-49D5-B56C-2B740DE23016}" type="presParOf" srcId="{C4EACAA3-9D40-46E4-82D5-D7A8AC734D31}" destId="{B9778A42-4D0A-47BE-B1EB-F6E7B0E09499}" srcOrd="1" destOrd="0" presId="urn:microsoft.com/office/officeart/2005/8/layout/cycle5"/>
    <dgm:cxn modelId="{9991CCA4-6034-4FB5-A93F-26DE95F15B08}" type="presParOf" srcId="{C4EACAA3-9D40-46E4-82D5-D7A8AC734D31}" destId="{894A16F4-05A8-4596-917C-14EB311881B7}" srcOrd="2" destOrd="0" presId="urn:microsoft.com/office/officeart/2005/8/layout/cycle5"/>
    <dgm:cxn modelId="{167B50D2-0C05-4853-8E13-A9815366EADE}" type="presParOf" srcId="{C4EACAA3-9D40-46E4-82D5-D7A8AC734D31}" destId="{4961B06C-852E-4981-9536-CB2E9CAE4942}" srcOrd="3" destOrd="0" presId="urn:microsoft.com/office/officeart/2005/8/layout/cycle5"/>
    <dgm:cxn modelId="{925248BE-A22E-43A6-8FCB-4119D7AD7FCB}" type="presParOf" srcId="{C4EACAA3-9D40-46E4-82D5-D7A8AC734D31}" destId="{BE7CF930-EB4D-4789-91F3-E2232199ED82}" srcOrd="4" destOrd="0" presId="urn:microsoft.com/office/officeart/2005/8/layout/cycle5"/>
    <dgm:cxn modelId="{A4112D7E-64DC-4E8D-812F-750019F31D67}" type="presParOf" srcId="{C4EACAA3-9D40-46E4-82D5-D7A8AC734D31}" destId="{B2334E3D-BF65-4171-93B6-6C2D53382DFB}" srcOrd="5" destOrd="0" presId="urn:microsoft.com/office/officeart/2005/8/layout/cycle5"/>
    <dgm:cxn modelId="{A693D371-6D6F-43BC-AAE1-D870FF6B5D6D}" type="presParOf" srcId="{C4EACAA3-9D40-46E4-82D5-D7A8AC734D31}" destId="{25AF12CE-B38F-4CE2-B807-180C7D1E5D6A}" srcOrd="6" destOrd="0" presId="urn:microsoft.com/office/officeart/2005/8/layout/cycle5"/>
    <dgm:cxn modelId="{11AE9873-59CD-461A-B0DD-BE27DEA694F6}" type="presParOf" srcId="{C4EACAA3-9D40-46E4-82D5-D7A8AC734D31}" destId="{31643B52-176A-44FD-9CD7-5DF78B82E0A4}" srcOrd="7" destOrd="0" presId="urn:microsoft.com/office/officeart/2005/8/layout/cycle5"/>
    <dgm:cxn modelId="{34379A04-ED49-47F8-AC4D-4075E00A7773}" type="presParOf" srcId="{C4EACAA3-9D40-46E4-82D5-D7A8AC734D31}" destId="{82EB8D35-237C-4CD5-827D-9F62A909CE93}" srcOrd="8" destOrd="0" presId="urn:microsoft.com/office/officeart/2005/8/layout/cycle5"/>
    <dgm:cxn modelId="{48C3F90E-52A5-4CFC-A7FE-F362FBAD678A}" type="presParOf" srcId="{C4EACAA3-9D40-46E4-82D5-D7A8AC734D31}" destId="{00D19277-0D1D-47AF-845E-C6E32FA30BC0}" srcOrd="9" destOrd="0" presId="urn:microsoft.com/office/officeart/2005/8/layout/cycle5"/>
    <dgm:cxn modelId="{10767357-DA6A-44A2-B4A2-F1C51D336C2B}" type="presParOf" srcId="{C4EACAA3-9D40-46E4-82D5-D7A8AC734D31}" destId="{53CB2955-8BB2-4E4F-81AB-37D2185BBF2B}" srcOrd="10" destOrd="0" presId="urn:microsoft.com/office/officeart/2005/8/layout/cycle5"/>
    <dgm:cxn modelId="{D16C7389-DF1F-4888-8366-DE283701C220}" type="presParOf" srcId="{C4EACAA3-9D40-46E4-82D5-D7A8AC734D31}" destId="{41F4877D-648C-4BE6-82EB-6C4603C2F67B}"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9435BA-5383-4387-87CB-5258359C2763}"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en-GB"/>
        </a:p>
      </dgm:t>
    </dgm:pt>
    <dgm:pt modelId="{E48C48B4-9CDC-4E62-B6E3-75D36244A678}">
      <dgm:prSet phldrT="[Text]"/>
      <dgm:spPr/>
      <dgm:t>
        <a:bodyPr/>
        <a:lstStyle/>
        <a:p>
          <a:r>
            <a:rPr lang="en-US" dirty="0"/>
            <a:t>Approachable</a:t>
          </a:r>
          <a:endParaRPr lang="en-GB" dirty="0"/>
        </a:p>
      </dgm:t>
    </dgm:pt>
    <dgm:pt modelId="{AD6C7AF4-4825-4410-A597-00FE73F9FD0C}" type="parTrans" cxnId="{582F5D85-B5A8-4874-BDD9-8FF7155FC56E}">
      <dgm:prSet/>
      <dgm:spPr/>
      <dgm:t>
        <a:bodyPr/>
        <a:lstStyle/>
        <a:p>
          <a:endParaRPr lang="en-GB"/>
        </a:p>
      </dgm:t>
    </dgm:pt>
    <dgm:pt modelId="{305CAFB6-5524-4EF1-9729-1BCC74487CF3}" type="sibTrans" cxnId="{582F5D85-B5A8-4874-BDD9-8FF7155FC56E}">
      <dgm:prSet/>
      <dgm:spPr/>
      <dgm:t>
        <a:bodyPr/>
        <a:lstStyle/>
        <a:p>
          <a:endParaRPr lang="en-GB"/>
        </a:p>
      </dgm:t>
    </dgm:pt>
    <dgm:pt modelId="{79BAEACA-DBEB-4A87-933B-FFC710134C12}">
      <dgm:prSet phldrT="[Text]"/>
      <dgm:spPr/>
      <dgm:t>
        <a:bodyPr/>
        <a:lstStyle/>
        <a:p>
          <a:r>
            <a:rPr lang="en-US" dirty="0"/>
            <a:t>Listen</a:t>
          </a:r>
          <a:endParaRPr lang="en-GB" dirty="0"/>
        </a:p>
      </dgm:t>
    </dgm:pt>
    <dgm:pt modelId="{EEE5EFF7-1249-4515-9126-C698BF5E1963}" type="parTrans" cxnId="{3D4A1BB3-4E8D-49F4-A6AC-869EEB923652}">
      <dgm:prSet/>
      <dgm:spPr/>
      <dgm:t>
        <a:bodyPr/>
        <a:lstStyle/>
        <a:p>
          <a:endParaRPr lang="en-GB"/>
        </a:p>
      </dgm:t>
    </dgm:pt>
    <dgm:pt modelId="{B1A6B252-B0EA-4168-BED3-04B7A8F6281D}" type="sibTrans" cxnId="{3D4A1BB3-4E8D-49F4-A6AC-869EEB923652}">
      <dgm:prSet/>
      <dgm:spPr/>
      <dgm:t>
        <a:bodyPr/>
        <a:lstStyle/>
        <a:p>
          <a:endParaRPr lang="en-GB"/>
        </a:p>
      </dgm:t>
    </dgm:pt>
    <dgm:pt modelId="{6F40BED1-4ED0-480C-AF28-DFC82AB5F41D}">
      <dgm:prSet phldrT="[Text]"/>
      <dgm:spPr/>
      <dgm:t>
        <a:bodyPr/>
        <a:lstStyle/>
        <a:p>
          <a:r>
            <a:rPr lang="en-US" dirty="0"/>
            <a:t>Give</a:t>
          </a:r>
          <a:endParaRPr lang="en-GB" dirty="0"/>
        </a:p>
      </dgm:t>
    </dgm:pt>
    <dgm:pt modelId="{5AC10E4E-AAE2-4B0E-8E43-A16D634001FE}" type="parTrans" cxnId="{7C234CF9-336D-4E2A-94CE-7299CD5B83E8}">
      <dgm:prSet/>
      <dgm:spPr/>
      <dgm:t>
        <a:bodyPr/>
        <a:lstStyle/>
        <a:p>
          <a:endParaRPr lang="en-GB"/>
        </a:p>
      </dgm:t>
    </dgm:pt>
    <dgm:pt modelId="{CA7102A7-A48E-4F7C-8B49-546DACD51E00}" type="sibTrans" cxnId="{7C234CF9-336D-4E2A-94CE-7299CD5B83E8}">
      <dgm:prSet/>
      <dgm:spPr/>
      <dgm:t>
        <a:bodyPr/>
        <a:lstStyle/>
        <a:p>
          <a:endParaRPr lang="en-GB"/>
        </a:p>
      </dgm:t>
    </dgm:pt>
    <dgm:pt modelId="{188A96EE-6E70-490C-91FB-6218E42250DA}">
      <dgm:prSet phldrT="[Text]"/>
      <dgm:spPr/>
      <dgm:t>
        <a:bodyPr/>
        <a:lstStyle/>
        <a:p>
          <a:r>
            <a:rPr lang="en-US" dirty="0"/>
            <a:t>Encourage</a:t>
          </a:r>
          <a:endParaRPr lang="en-GB" dirty="0"/>
        </a:p>
      </dgm:t>
    </dgm:pt>
    <dgm:pt modelId="{1685C0EA-767E-423D-B3C6-DFFE6C1407FC}" type="parTrans" cxnId="{9DED5685-471D-4632-AFFE-7E725B38B981}">
      <dgm:prSet/>
      <dgm:spPr/>
      <dgm:t>
        <a:bodyPr/>
        <a:lstStyle/>
        <a:p>
          <a:endParaRPr lang="en-GB"/>
        </a:p>
      </dgm:t>
    </dgm:pt>
    <dgm:pt modelId="{B5B09FC4-94D5-4690-967D-3D373E39BE97}" type="sibTrans" cxnId="{9DED5685-471D-4632-AFFE-7E725B38B981}">
      <dgm:prSet/>
      <dgm:spPr/>
      <dgm:t>
        <a:bodyPr/>
        <a:lstStyle/>
        <a:p>
          <a:endParaRPr lang="en-GB"/>
        </a:p>
      </dgm:t>
    </dgm:pt>
    <dgm:pt modelId="{C4EACAA3-9D40-46E4-82D5-D7A8AC734D31}" type="pres">
      <dgm:prSet presAssocID="{0B9435BA-5383-4387-87CB-5258359C2763}" presName="cycle" presStyleCnt="0">
        <dgm:presLayoutVars>
          <dgm:dir/>
          <dgm:resizeHandles val="exact"/>
        </dgm:presLayoutVars>
      </dgm:prSet>
      <dgm:spPr/>
    </dgm:pt>
    <dgm:pt modelId="{0CE84AE4-6CD2-4024-B766-345A83E2E529}" type="pres">
      <dgm:prSet presAssocID="{E48C48B4-9CDC-4E62-B6E3-75D36244A678}" presName="node" presStyleLbl="node1" presStyleIdx="0" presStyleCnt="4">
        <dgm:presLayoutVars>
          <dgm:bulletEnabled val="1"/>
        </dgm:presLayoutVars>
      </dgm:prSet>
      <dgm:spPr/>
    </dgm:pt>
    <dgm:pt modelId="{B9778A42-4D0A-47BE-B1EB-F6E7B0E09499}" type="pres">
      <dgm:prSet presAssocID="{E48C48B4-9CDC-4E62-B6E3-75D36244A678}" presName="spNode" presStyleCnt="0"/>
      <dgm:spPr/>
    </dgm:pt>
    <dgm:pt modelId="{894A16F4-05A8-4596-917C-14EB311881B7}" type="pres">
      <dgm:prSet presAssocID="{305CAFB6-5524-4EF1-9729-1BCC74487CF3}" presName="sibTrans" presStyleLbl="sibTrans1D1" presStyleIdx="0" presStyleCnt="4"/>
      <dgm:spPr/>
    </dgm:pt>
    <dgm:pt modelId="{4961B06C-852E-4981-9536-CB2E9CAE4942}" type="pres">
      <dgm:prSet presAssocID="{79BAEACA-DBEB-4A87-933B-FFC710134C12}" presName="node" presStyleLbl="node1" presStyleIdx="1" presStyleCnt="4">
        <dgm:presLayoutVars>
          <dgm:bulletEnabled val="1"/>
        </dgm:presLayoutVars>
      </dgm:prSet>
      <dgm:spPr/>
    </dgm:pt>
    <dgm:pt modelId="{BE7CF930-EB4D-4789-91F3-E2232199ED82}" type="pres">
      <dgm:prSet presAssocID="{79BAEACA-DBEB-4A87-933B-FFC710134C12}" presName="spNode" presStyleCnt="0"/>
      <dgm:spPr/>
    </dgm:pt>
    <dgm:pt modelId="{B2334E3D-BF65-4171-93B6-6C2D53382DFB}" type="pres">
      <dgm:prSet presAssocID="{B1A6B252-B0EA-4168-BED3-04B7A8F6281D}" presName="sibTrans" presStyleLbl="sibTrans1D1" presStyleIdx="1" presStyleCnt="4"/>
      <dgm:spPr/>
    </dgm:pt>
    <dgm:pt modelId="{25AF12CE-B38F-4CE2-B807-180C7D1E5D6A}" type="pres">
      <dgm:prSet presAssocID="{6F40BED1-4ED0-480C-AF28-DFC82AB5F41D}" presName="node" presStyleLbl="node1" presStyleIdx="2" presStyleCnt="4">
        <dgm:presLayoutVars>
          <dgm:bulletEnabled val="1"/>
        </dgm:presLayoutVars>
      </dgm:prSet>
      <dgm:spPr/>
    </dgm:pt>
    <dgm:pt modelId="{31643B52-176A-44FD-9CD7-5DF78B82E0A4}" type="pres">
      <dgm:prSet presAssocID="{6F40BED1-4ED0-480C-AF28-DFC82AB5F41D}" presName="spNode" presStyleCnt="0"/>
      <dgm:spPr/>
    </dgm:pt>
    <dgm:pt modelId="{82EB8D35-237C-4CD5-827D-9F62A909CE93}" type="pres">
      <dgm:prSet presAssocID="{CA7102A7-A48E-4F7C-8B49-546DACD51E00}" presName="sibTrans" presStyleLbl="sibTrans1D1" presStyleIdx="2" presStyleCnt="4"/>
      <dgm:spPr/>
    </dgm:pt>
    <dgm:pt modelId="{00D19277-0D1D-47AF-845E-C6E32FA30BC0}" type="pres">
      <dgm:prSet presAssocID="{188A96EE-6E70-490C-91FB-6218E42250DA}" presName="node" presStyleLbl="node1" presStyleIdx="3" presStyleCnt="4">
        <dgm:presLayoutVars>
          <dgm:bulletEnabled val="1"/>
        </dgm:presLayoutVars>
      </dgm:prSet>
      <dgm:spPr/>
    </dgm:pt>
    <dgm:pt modelId="{53CB2955-8BB2-4E4F-81AB-37D2185BBF2B}" type="pres">
      <dgm:prSet presAssocID="{188A96EE-6E70-490C-91FB-6218E42250DA}" presName="spNode" presStyleCnt="0"/>
      <dgm:spPr/>
    </dgm:pt>
    <dgm:pt modelId="{41F4877D-648C-4BE6-82EB-6C4603C2F67B}" type="pres">
      <dgm:prSet presAssocID="{B5B09FC4-94D5-4690-967D-3D373E39BE97}" presName="sibTrans" presStyleLbl="sibTrans1D1" presStyleIdx="3" presStyleCnt="4"/>
      <dgm:spPr/>
    </dgm:pt>
  </dgm:ptLst>
  <dgm:cxnLst>
    <dgm:cxn modelId="{20823E08-EA3D-460C-BEA9-2FB57D45D203}" type="presOf" srcId="{0B9435BA-5383-4387-87CB-5258359C2763}" destId="{C4EACAA3-9D40-46E4-82D5-D7A8AC734D31}" srcOrd="0" destOrd="0" presId="urn:microsoft.com/office/officeart/2005/8/layout/cycle5"/>
    <dgm:cxn modelId="{7D4E286A-4DD1-489B-A4A2-0B42C3E80631}" type="presOf" srcId="{79BAEACA-DBEB-4A87-933B-FFC710134C12}" destId="{4961B06C-852E-4981-9536-CB2E9CAE4942}" srcOrd="0" destOrd="0" presId="urn:microsoft.com/office/officeart/2005/8/layout/cycle5"/>
    <dgm:cxn modelId="{28C85F76-7342-41CF-BCB5-8510C0F4BE65}" type="presOf" srcId="{CA7102A7-A48E-4F7C-8B49-546DACD51E00}" destId="{82EB8D35-237C-4CD5-827D-9F62A909CE93}" srcOrd="0" destOrd="0" presId="urn:microsoft.com/office/officeart/2005/8/layout/cycle5"/>
    <dgm:cxn modelId="{C0F01580-CCEF-4E88-BB55-FD8934458CE0}" type="presOf" srcId="{B1A6B252-B0EA-4168-BED3-04B7A8F6281D}" destId="{B2334E3D-BF65-4171-93B6-6C2D53382DFB}" srcOrd="0" destOrd="0" presId="urn:microsoft.com/office/officeart/2005/8/layout/cycle5"/>
    <dgm:cxn modelId="{582F5D85-B5A8-4874-BDD9-8FF7155FC56E}" srcId="{0B9435BA-5383-4387-87CB-5258359C2763}" destId="{E48C48B4-9CDC-4E62-B6E3-75D36244A678}" srcOrd="0" destOrd="0" parTransId="{AD6C7AF4-4825-4410-A597-00FE73F9FD0C}" sibTransId="{305CAFB6-5524-4EF1-9729-1BCC74487CF3}"/>
    <dgm:cxn modelId="{9DED5685-471D-4632-AFFE-7E725B38B981}" srcId="{0B9435BA-5383-4387-87CB-5258359C2763}" destId="{188A96EE-6E70-490C-91FB-6218E42250DA}" srcOrd="3" destOrd="0" parTransId="{1685C0EA-767E-423D-B3C6-DFFE6C1407FC}" sibTransId="{B5B09FC4-94D5-4690-967D-3D373E39BE97}"/>
    <dgm:cxn modelId="{F009EBAC-5E3E-4665-91FB-0B78841EEA27}" type="presOf" srcId="{305CAFB6-5524-4EF1-9729-1BCC74487CF3}" destId="{894A16F4-05A8-4596-917C-14EB311881B7}" srcOrd="0" destOrd="0" presId="urn:microsoft.com/office/officeart/2005/8/layout/cycle5"/>
    <dgm:cxn modelId="{3D4A1BB3-4E8D-49F4-A6AC-869EEB923652}" srcId="{0B9435BA-5383-4387-87CB-5258359C2763}" destId="{79BAEACA-DBEB-4A87-933B-FFC710134C12}" srcOrd="1" destOrd="0" parTransId="{EEE5EFF7-1249-4515-9126-C698BF5E1963}" sibTransId="{B1A6B252-B0EA-4168-BED3-04B7A8F6281D}"/>
    <dgm:cxn modelId="{2CC96BB3-65F1-4392-8D4C-1A21045F5764}" type="presOf" srcId="{E48C48B4-9CDC-4E62-B6E3-75D36244A678}" destId="{0CE84AE4-6CD2-4024-B766-345A83E2E529}" srcOrd="0" destOrd="0" presId="urn:microsoft.com/office/officeart/2005/8/layout/cycle5"/>
    <dgm:cxn modelId="{AC308BB5-A755-4752-8D31-3A83551ADDEC}" type="presOf" srcId="{B5B09FC4-94D5-4690-967D-3D373E39BE97}" destId="{41F4877D-648C-4BE6-82EB-6C4603C2F67B}" srcOrd="0" destOrd="0" presId="urn:microsoft.com/office/officeart/2005/8/layout/cycle5"/>
    <dgm:cxn modelId="{2AAD75B9-1DDD-4ACC-8A2F-1F213611B3AB}" type="presOf" srcId="{6F40BED1-4ED0-480C-AF28-DFC82AB5F41D}" destId="{25AF12CE-B38F-4CE2-B807-180C7D1E5D6A}" srcOrd="0" destOrd="0" presId="urn:microsoft.com/office/officeart/2005/8/layout/cycle5"/>
    <dgm:cxn modelId="{03B22DCF-6176-4CA6-B4CE-8BDEA46F75A3}" type="presOf" srcId="{188A96EE-6E70-490C-91FB-6218E42250DA}" destId="{00D19277-0D1D-47AF-845E-C6E32FA30BC0}" srcOrd="0" destOrd="0" presId="urn:microsoft.com/office/officeart/2005/8/layout/cycle5"/>
    <dgm:cxn modelId="{7C234CF9-336D-4E2A-94CE-7299CD5B83E8}" srcId="{0B9435BA-5383-4387-87CB-5258359C2763}" destId="{6F40BED1-4ED0-480C-AF28-DFC82AB5F41D}" srcOrd="2" destOrd="0" parTransId="{5AC10E4E-AAE2-4B0E-8E43-A16D634001FE}" sibTransId="{CA7102A7-A48E-4F7C-8B49-546DACD51E00}"/>
    <dgm:cxn modelId="{9145C2AF-3317-4DB4-9F47-E70506005976}" type="presParOf" srcId="{C4EACAA3-9D40-46E4-82D5-D7A8AC734D31}" destId="{0CE84AE4-6CD2-4024-B766-345A83E2E529}" srcOrd="0" destOrd="0" presId="urn:microsoft.com/office/officeart/2005/8/layout/cycle5"/>
    <dgm:cxn modelId="{7426EC55-2C07-49D5-B56C-2B740DE23016}" type="presParOf" srcId="{C4EACAA3-9D40-46E4-82D5-D7A8AC734D31}" destId="{B9778A42-4D0A-47BE-B1EB-F6E7B0E09499}" srcOrd="1" destOrd="0" presId="urn:microsoft.com/office/officeart/2005/8/layout/cycle5"/>
    <dgm:cxn modelId="{9991CCA4-6034-4FB5-A93F-26DE95F15B08}" type="presParOf" srcId="{C4EACAA3-9D40-46E4-82D5-D7A8AC734D31}" destId="{894A16F4-05A8-4596-917C-14EB311881B7}" srcOrd="2" destOrd="0" presId="urn:microsoft.com/office/officeart/2005/8/layout/cycle5"/>
    <dgm:cxn modelId="{167B50D2-0C05-4853-8E13-A9815366EADE}" type="presParOf" srcId="{C4EACAA3-9D40-46E4-82D5-D7A8AC734D31}" destId="{4961B06C-852E-4981-9536-CB2E9CAE4942}" srcOrd="3" destOrd="0" presId="urn:microsoft.com/office/officeart/2005/8/layout/cycle5"/>
    <dgm:cxn modelId="{925248BE-A22E-43A6-8FCB-4119D7AD7FCB}" type="presParOf" srcId="{C4EACAA3-9D40-46E4-82D5-D7A8AC734D31}" destId="{BE7CF930-EB4D-4789-91F3-E2232199ED82}" srcOrd="4" destOrd="0" presId="urn:microsoft.com/office/officeart/2005/8/layout/cycle5"/>
    <dgm:cxn modelId="{A4112D7E-64DC-4E8D-812F-750019F31D67}" type="presParOf" srcId="{C4EACAA3-9D40-46E4-82D5-D7A8AC734D31}" destId="{B2334E3D-BF65-4171-93B6-6C2D53382DFB}" srcOrd="5" destOrd="0" presId="urn:microsoft.com/office/officeart/2005/8/layout/cycle5"/>
    <dgm:cxn modelId="{A693D371-6D6F-43BC-AAE1-D870FF6B5D6D}" type="presParOf" srcId="{C4EACAA3-9D40-46E4-82D5-D7A8AC734D31}" destId="{25AF12CE-B38F-4CE2-B807-180C7D1E5D6A}" srcOrd="6" destOrd="0" presId="urn:microsoft.com/office/officeart/2005/8/layout/cycle5"/>
    <dgm:cxn modelId="{11AE9873-59CD-461A-B0DD-BE27DEA694F6}" type="presParOf" srcId="{C4EACAA3-9D40-46E4-82D5-D7A8AC734D31}" destId="{31643B52-176A-44FD-9CD7-5DF78B82E0A4}" srcOrd="7" destOrd="0" presId="urn:microsoft.com/office/officeart/2005/8/layout/cycle5"/>
    <dgm:cxn modelId="{34379A04-ED49-47F8-AC4D-4075E00A7773}" type="presParOf" srcId="{C4EACAA3-9D40-46E4-82D5-D7A8AC734D31}" destId="{82EB8D35-237C-4CD5-827D-9F62A909CE93}" srcOrd="8" destOrd="0" presId="urn:microsoft.com/office/officeart/2005/8/layout/cycle5"/>
    <dgm:cxn modelId="{48C3F90E-52A5-4CFC-A7FE-F362FBAD678A}" type="presParOf" srcId="{C4EACAA3-9D40-46E4-82D5-D7A8AC734D31}" destId="{00D19277-0D1D-47AF-845E-C6E32FA30BC0}" srcOrd="9" destOrd="0" presId="urn:microsoft.com/office/officeart/2005/8/layout/cycle5"/>
    <dgm:cxn modelId="{10767357-DA6A-44A2-B4A2-F1C51D336C2B}" type="presParOf" srcId="{C4EACAA3-9D40-46E4-82D5-D7A8AC734D31}" destId="{53CB2955-8BB2-4E4F-81AB-37D2185BBF2B}" srcOrd="10" destOrd="0" presId="urn:microsoft.com/office/officeart/2005/8/layout/cycle5"/>
    <dgm:cxn modelId="{D16C7389-DF1F-4888-8366-DE283701C220}" type="presParOf" srcId="{C4EACAA3-9D40-46E4-82D5-D7A8AC734D31}" destId="{41F4877D-648C-4BE6-82EB-6C4603C2F67B}"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9435BA-5383-4387-87CB-5258359C2763}"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en-GB"/>
        </a:p>
      </dgm:t>
    </dgm:pt>
    <dgm:pt modelId="{E48C48B4-9CDC-4E62-B6E3-75D36244A678}">
      <dgm:prSet phldrT="[Text]"/>
      <dgm:spPr/>
      <dgm:t>
        <a:bodyPr/>
        <a:lstStyle/>
        <a:p>
          <a:r>
            <a:rPr lang="en-US" dirty="0"/>
            <a:t>Approachable</a:t>
          </a:r>
          <a:endParaRPr lang="en-GB" dirty="0"/>
        </a:p>
      </dgm:t>
    </dgm:pt>
    <dgm:pt modelId="{AD6C7AF4-4825-4410-A597-00FE73F9FD0C}" type="parTrans" cxnId="{582F5D85-B5A8-4874-BDD9-8FF7155FC56E}">
      <dgm:prSet/>
      <dgm:spPr/>
      <dgm:t>
        <a:bodyPr/>
        <a:lstStyle/>
        <a:p>
          <a:endParaRPr lang="en-GB"/>
        </a:p>
      </dgm:t>
    </dgm:pt>
    <dgm:pt modelId="{305CAFB6-5524-4EF1-9729-1BCC74487CF3}" type="sibTrans" cxnId="{582F5D85-B5A8-4874-BDD9-8FF7155FC56E}">
      <dgm:prSet/>
      <dgm:spPr/>
      <dgm:t>
        <a:bodyPr/>
        <a:lstStyle/>
        <a:p>
          <a:endParaRPr lang="en-GB"/>
        </a:p>
      </dgm:t>
    </dgm:pt>
    <dgm:pt modelId="{79BAEACA-DBEB-4A87-933B-FFC710134C12}">
      <dgm:prSet phldrT="[Text]"/>
      <dgm:spPr/>
      <dgm:t>
        <a:bodyPr/>
        <a:lstStyle/>
        <a:p>
          <a:r>
            <a:rPr lang="en-US" dirty="0"/>
            <a:t>Listen</a:t>
          </a:r>
          <a:endParaRPr lang="en-GB" dirty="0"/>
        </a:p>
      </dgm:t>
    </dgm:pt>
    <dgm:pt modelId="{EEE5EFF7-1249-4515-9126-C698BF5E1963}" type="parTrans" cxnId="{3D4A1BB3-4E8D-49F4-A6AC-869EEB923652}">
      <dgm:prSet/>
      <dgm:spPr/>
      <dgm:t>
        <a:bodyPr/>
        <a:lstStyle/>
        <a:p>
          <a:endParaRPr lang="en-GB"/>
        </a:p>
      </dgm:t>
    </dgm:pt>
    <dgm:pt modelId="{B1A6B252-B0EA-4168-BED3-04B7A8F6281D}" type="sibTrans" cxnId="{3D4A1BB3-4E8D-49F4-A6AC-869EEB923652}">
      <dgm:prSet/>
      <dgm:spPr/>
      <dgm:t>
        <a:bodyPr/>
        <a:lstStyle/>
        <a:p>
          <a:endParaRPr lang="en-GB"/>
        </a:p>
      </dgm:t>
    </dgm:pt>
    <dgm:pt modelId="{6F40BED1-4ED0-480C-AF28-DFC82AB5F41D}">
      <dgm:prSet phldrT="[Text]"/>
      <dgm:spPr/>
      <dgm:t>
        <a:bodyPr/>
        <a:lstStyle/>
        <a:p>
          <a:r>
            <a:rPr lang="en-US" dirty="0"/>
            <a:t>Give</a:t>
          </a:r>
          <a:endParaRPr lang="en-GB" dirty="0"/>
        </a:p>
      </dgm:t>
    </dgm:pt>
    <dgm:pt modelId="{5AC10E4E-AAE2-4B0E-8E43-A16D634001FE}" type="parTrans" cxnId="{7C234CF9-336D-4E2A-94CE-7299CD5B83E8}">
      <dgm:prSet/>
      <dgm:spPr/>
      <dgm:t>
        <a:bodyPr/>
        <a:lstStyle/>
        <a:p>
          <a:endParaRPr lang="en-GB"/>
        </a:p>
      </dgm:t>
    </dgm:pt>
    <dgm:pt modelId="{CA7102A7-A48E-4F7C-8B49-546DACD51E00}" type="sibTrans" cxnId="{7C234CF9-336D-4E2A-94CE-7299CD5B83E8}">
      <dgm:prSet/>
      <dgm:spPr/>
      <dgm:t>
        <a:bodyPr/>
        <a:lstStyle/>
        <a:p>
          <a:endParaRPr lang="en-GB"/>
        </a:p>
      </dgm:t>
    </dgm:pt>
    <dgm:pt modelId="{188A96EE-6E70-490C-91FB-6218E42250DA}">
      <dgm:prSet phldrT="[Text]"/>
      <dgm:spPr/>
      <dgm:t>
        <a:bodyPr/>
        <a:lstStyle/>
        <a:p>
          <a:r>
            <a:rPr lang="en-US" dirty="0"/>
            <a:t>Encourage</a:t>
          </a:r>
          <a:endParaRPr lang="en-GB" dirty="0"/>
        </a:p>
      </dgm:t>
    </dgm:pt>
    <dgm:pt modelId="{1685C0EA-767E-423D-B3C6-DFFE6C1407FC}" type="parTrans" cxnId="{9DED5685-471D-4632-AFFE-7E725B38B981}">
      <dgm:prSet/>
      <dgm:spPr/>
      <dgm:t>
        <a:bodyPr/>
        <a:lstStyle/>
        <a:p>
          <a:endParaRPr lang="en-GB"/>
        </a:p>
      </dgm:t>
    </dgm:pt>
    <dgm:pt modelId="{B5B09FC4-94D5-4690-967D-3D373E39BE97}" type="sibTrans" cxnId="{9DED5685-471D-4632-AFFE-7E725B38B981}">
      <dgm:prSet/>
      <dgm:spPr/>
      <dgm:t>
        <a:bodyPr/>
        <a:lstStyle/>
        <a:p>
          <a:endParaRPr lang="en-GB"/>
        </a:p>
      </dgm:t>
    </dgm:pt>
    <dgm:pt modelId="{C4EACAA3-9D40-46E4-82D5-D7A8AC734D31}" type="pres">
      <dgm:prSet presAssocID="{0B9435BA-5383-4387-87CB-5258359C2763}" presName="cycle" presStyleCnt="0">
        <dgm:presLayoutVars>
          <dgm:dir/>
          <dgm:resizeHandles val="exact"/>
        </dgm:presLayoutVars>
      </dgm:prSet>
      <dgm:spPr/>
    </dgm:pt>
    <dgm:pt modelId="{0CE84AE4-6CD2-4024-B766-345A83E2E529}" type="pres">
      <dgm:prSet presAssocID="{E48C48B4-9CDC-4E62-B6E3-75D36244A678}" presName="node" presStyleLbl="node1" presStyleIdx="0" presStyleCnt="4">
        <dgm:presLayoutVars>
          <dgm:bulletEnabled val="1"/>
        </dgm:presLayoutVars>
      </dgm:prSet>
      <dgm:spPr/>
    </dgm:pt>
    <dgm:pt modelId="{B9778A42-4D0A-47BE-B1EB-F6E7B0E09499}" type="pres">
      <dgm:prSet presAssocID="{E48C48B4-9CDC-4E62-B6E3-75D36244A678}" presName="spNode" presStyleCnt="0"/>
      <dgm:spPr/>
    </dgm:pt>
    <dgm:pt modelId="{894A16F4-05A8-4596-917C-14EB311881B7}" type="pres">
      <dgm:prSet presAssocID="{305CAFB6-5524-4EF1-9729-1BCC74487CF3}" presName="sibTrans" presStyleLbl="sibTrans1D1" presStyleIdx="0" presStyleCnt="4"/>
      <dgm:spPr/>
    </dgm:pt>
    <dgm:pt modelId="{4961B06C-852E-4981-9536-CB2E9CAE4942}" type="pres">
      <dgm:prSet presAssocID="{79BAEACA-DBEB-4A87-933B-FFC710134C12}" presName="node" presStyleLbl="node1" presStyleIdx="1" presStyleCnt="4">
        <dgm:presLayoutVars>
          <dgm:bulletEnabled val="1"/>
        </dgm:presLayoutVars>
      </dgm:prSet>
      <dgm:spPr/>
    </dgm:pt>
    <dgm:pt modelId="{BE7CF930-EB4D-4789-91F3-E2232199ED82}" type="pres">
      <dgm:prSet presAssocID="{79BAEACA-DBEB-4A87-933B-FFC710134C12}" presName="spNode" presStyleCnt="0"/>
      <dgm:spPr/>
    </dgm:pt>
    <dgm:pt modelId="{B2334E3D-BF65-4171-93B6-6C2D53382DFB}" type="pres">
      <dgm:prSet presAssocID="{B1A6B252-B0EA-4168-BED3-04B7A8F6281D}" presName="sibTrans" presStyleLbl="sibTrans1D1" presStyleIdx="1" presStyleCnt="4"/>
      <dgm:spPr/>
    </dgm:pt>
    <dgm:pt modelId="{25AF12CE-B38F-4CE2-B807-180C7D1E5D6A}" type="pres">
      <dgm:prSet presAssocID="{6F40BED1-4ED0-480C-AF28-DFC82AB5F41D}" presName="node" presStyleLbl="node1" presStyleIdx="2" presStyleCnt="4">
        <dgm:presLayoutVars>
          <dgm:bulletEnabled val="1"/>
        </dgm:presLayoutVars>
      </dgm:prSet>
      <dgm:spPr/>
    </dgm:pt>
    <dgm:pt modelId="{31643B52-176A-44FD-9CD7-5DF78B82E0A4}" type="pres">
      <dgm:prSet presAssocID="{6F40BED1-4ED0-480C-AF28-DFC82AB5F41D}" presName="spNode" presStyleCnt="0"/>
      <dgm:spPr/>
    </dgm:pt>
    <dgm:pt modelId="{82EB8D35-237C-4CD5-827D-9F62A909CE93}" type="pres">
      <dgm:prSet presAssocID="{CA7102A7-A48E-4F7C-8B49-546DACD51E00}" presName="sibTrans" presStyleLbl="sibTrans1D1" presStyleIdx="2" presStyleCnt="4"/>
      <dgm:spPr/>
    </dgm:pt>
    <dgm:pt modelId="{00D19277-0D1D-47AF-845E-C6E32FA30BC0}" type="pres">
      <dgm:prSet presAssocID="{188A96EE-6E70-490C-91FB-6218E42250DA}" presName="node" presStyleLbl="node1" presStyleIdx="3" presStyleCnt="4">
        <dgm:presLayoutVars>
          <dgm:bulletEnabled val="1"/>
        </dgm:presLayoutVars>
      </dgm:prSet>
      <dgm:spPr/>
    </dgm:pt>
    <dgm:pt modelId="{53CB2955-8BB2-4E4F-81AB-37D2185BBF2B}" type="pres">
      <dgm:prSet presAssocID="{188A96EE-6E70-490C-91FB-6218E42250DA}" presName="spNode" presStyleCnt="0"/>
      <dgm:spPr/>
    </dgm:pt>
    <dgm:pt modelId="{41F4877D-648C-4BE6-82EB-6C4603C2F67B}" type="pres">
      <dgm:prSet presAssocID="{B5B09FC4-94D5-4690-967D-3D373E39BE97}" presName="sibTrans" presStyleLbl="sibTrans1D1" presStyleIdx="3" presStyleCnt="4"/>
      <dgm:spPr/>
    </dgm:pt>
  </dgm:ptLst>
  <dgm:cxnLst>
    <dgm:cxn modelId="{20823E08-EA3D-460C-BEA9-2FB57D45D203}" type="presOf" srcId="{0B9435BA-5383-4387-87CB-5258359C2763}" destId="{C4EACAA3-9D40-46E4-82D5-D7A8AC734D31}" srcOrd="0" destOrd="0" presId="urn:microsoft.com/office/officeart/2005/8/layout/cycle5"/>
    <dgm:cxn modelId="{7D4E286A-4DD1-489B-A4A2-0B42C3E80631}" type="presOf" srcId="{79BAEACA-DBEB-4A87-933B-FFC710134C12}" destId="{4961B06C-852E-4981-9536-CB2E9CAE4942}" srcOrd="0" destOrd="0" presId="urn:microsoft.com/office/officeart/2005/8/layout/cycle5"/>
    <dgm:cxn modelId="{28C85F76-7342-41CF-BCB5-8510C0F4BE65}" type="presOf" srcId="{CA7102A7-A48E-4F7C-8B49-546DACD51E00}" destId="{82EB8D35-237C-4CD5-827D-9F62A909CE93}" srcOrd="0" destOrd="0" presId="urn:microsoft.com/office/officeart/2005/8/layout/cycle5"/>
    <dgm:cxn modelId="{C0F01580-CCEF-4E88-BB55-FD8934458CE0}" type="presOf" srcId="{B1A6B252-B0EA-4168-BED3-04B7A8F6281D}" destId="{B2334E3D-BF65-4171-93B6-6C2D53382DFB}" srcOrd="0" destOrd="0" presId="urn:microsoft.com/office/officeart/2005/8/layout/cycle5"/>
    <dgm:cxn modelId="{582F5D85-B5A8-4874-BDD9-8FF7155FC56E}" srcId="{0B9435BA-5383-4387-87CB-5258359C2763}" destId="{E48C48B4-9CDC-4E62-B6E3-75D36244A678}" srcOrd="0" destOrd="0" parTransId="{AD6C7AF4-4825-4410-A597-00FE73F9FD0C}" sibTransId="{305CAFB6-5524-4EF1-9729-1BCC74487CF3}"/>
    <dgm:cxn modelId="{9DED5685-471D-4632-AFFE-7E725B38B981}" srcId="{0B9435BA-5383-4387-87CB-5258359C2763}" destId="{188A96EE-6E70-490C-91FB-6218E42250DA}" srcOrd="3" destOrd="0" parTransId="{1685C0EA-767E-423D-B3C6-DFFE6C1407FC}" sibTransId="{B5B09FC4-94D5-4690-967D-3D373E39BE97}"/>
    <dgm:cxn modelId="{F009EBAC-5E3E-4665-91FB-0B78841EEA27}" type="presOf" srcId="{305CAFB6-5524-4EF1-9729-1BCC74487CF3}" destId="{894A16F4-05A8-4596-917C-14EB311881B7}" srcOrd="0" destOrd="0" presId="urn:microsoft.com/office/officeart/2005/8/layout/cycle5"/>
    <dgm:cxn modelId="{3D4A1BB3-4E8D-49F4-A6AC-869EEB923652}" srcId="{0B9435BA-5383-4387-87CB-5258359C2763}" destId="{79BAEACA-DBEB-4A87-933B-FFC710134C12}" srcOrd="1" destOrd="0" parTransId="{EEE5EFF7-1249-4515-9126-C698BF5E1963}" sibTransId="{B1A6B252-B0EA-4168-BED3-04B7A8F6281D}"/>
    <dgm:cxn modelId="{2CC96BB3-65F1-4392-8D4C-1A21045F5764}" type="presOf" srcId="{E48C48B4-9CDC-4E62-B6E3-75D36244A678}" destId="{0CE84AE4-6CD2-4024-B766-345A83E2E529}" srcOrd="0" destOrd="0" presId="urn:microsoft.com/office/officeart/2005/8/layout/cycle5"/>
    <dgm:cxn modelId="{AC308BB5-A755-4752-8D31-3A83551ADDEC}" type="presOf" srcId="{B5B09FC4-94D5-4690-967D-3D373E39BE97}" destId="{41F4877D-648C-4BE6-82EB-6C4603C2F67B}" srcOrd="0" destOrd="0" presId="urn:microsoft.com/office/officeart/2005/8/layout/cycle5"/>
    <dgm:cxn modelId="{2AAD75B9-1DDD-4ACC-8A2F-1F213611B3AB}" type="presOf" srcId="{6F40BED1-4ED0-480C-AF28-DFC82AB5F41D}" destId="{25AF12CE-B38F-4CE2-B807-180C7D1E5D6A}" srcOrd="0" destOrd="0" presId="urn:microsoft.com/office/officeart/2005/8/layout/cycle5"/>
    <dgm:cxn modelId="{03B22DCF-6176-4CA6-B4CE-8BDEA46F75A3}" type="presOf" srcId="{188A96EE-6E70-490C-91FB-6218E42250DA}" destId="{00D19277-0D1D-47AF-845E-C6E32FA30BC0}" srcOrd="0" destOrd="0" presId="urn:microsoft.com/office/officeart/2005/8/layout/cycle5"/>
    <dgm:cxn modelId="{7C234CF9-336D-4E2A-94CE-7299CD5B83E8}" srcId="{0B9435BA-5383-4387-87CB-5258359C2763}" destId="{6F40BED1-4ED0-480C-AF28-DFC82AB5F41D}" srcOrd="2" destOrd="0" parTransId="{5AC10E4E-AAE2-4B0E-8E43-A16D634001FE}" sibTransId="{CA7102A7-A48E-4F7C-8B49-546DACD51E00}"/>
    <dgm:cxn modelId="{9145C2AF-3317-4DB4-9F47-E70506005976}" type="presParOf" srcId="{C4EACAA3-9D40-46E4-82D5-D7A8AC734D31}" destId="{0CE84AE4-6CD2-4024-B766-345A83E2E529}" srcOrd="0" destOrd="0" presId="urn:microsoft.com/office/officeart/2005/8/layout/cycle5"/>
    <dgm:cxn modelId="{7426EC55-2C07-49D5-B56C-2B740DE23016}" type="presParOf" srcId="{C4EACAA3-9D40-46E4-82D5-D7A8AC734D31}" destId="{B9778A42-4D0A-47BE-B1EB-F6E7B0E09499}" srcOrd="1" destOrd="0" presId="urn:microsoft.com/office/officeart/2005/8/layout/cycle5"/>
    <dgm:cxn modelId="{9991CCA4-6034-4FB5-A93F-26DE95F15B08}" type="presParOf" srcId="{C4EACAA3-9D40-46E4-82D5-D7A8AC734D31}" destId="{894A16F4-05A8-4596-917C-14EB311881B7}" srcOrd="2" destOrd="0" presId="urn:microsoft.com/office/officeart/2005/8/layout/cycle5"/>
    <dgm:cxn modelId="{167B50D2-0C05-4853-8E13-A9815366EADE}" type="presParOf" srcId="{C4EACAA3-9D40-46E4-82D5-D7A8AC734D31}" destId="{4961B06C-852E-4981-9536-CB2E9CAE4942}" srcOrd="3" destOrd="0" presId="urn:microsoft.com/office/officeart/2005/8/layout/cycle5"/>
    <dgm:cxn modelId="{925248BE-A22E-43A6-8FCB-4119D7AD7FCB}" type="presParOf" srcId="{C4EACAA3-9D40-46E4-82D5-D7A8AC734D31}" destId="{BE7CF930-EB4D-4789-91F3-E2232199ED82}" srcOrd="4" destOrd="0" presId="urn:microsoft.com/office/officeart/2005/8/layout/cycle5"/>
    <dgm:cxn modelId="{A4112D7E-64DC-4E8D-812F-750019F31D67}" type="presParOf" srcId="{C4EACAA3-9D40-46E4-82D5-D7A8AC734D31}" destId="{B2334E3D-BF65-4171-93B6-6C2D53382DFB}" srcOrd="5" destOrd="0" presId="urn:microsoft.com/office/officeart/2005/8/layout/cycle5"/>
    <dgm:cxn modelId="{A693D371-6D6F-43BC-AAE1-D870FF6B5D6D}" type="presParOf" srcId="{C4EACAA3-9D40-46E4-82D5-D7A8AC734D31}" destId="{25AF12CE-B38F-4CE2-B807-180C7D1E5D6A}" srcOrd="6" destOrd="0" presId="urn:microsoft.com/office/officeart/2005/8/layout/cycle5"/>
    <dgm:cxn modelId="{11AE9873-59CD-461A-B0DD-BE27DEA694F6}" type="presParOf" srcId="{C4EACAA3-9D40-46E4-82D5-D7A8AC734D31}" destId="{31643B52-176A-44FD-9CD7-5DF78B82E0A4}" srcOrd="7" destOrd="0" presId="urn:microsoft.com/office/officeart/2005/8/layout/cycle5"/>
    <dgm:cxn modelId="{34379A04-ED49-47F8-AC4D-4075E00A7773}" type="presParOf" srcId="{C4EACAA3-9D40-46E4-82D5-D7A8AC734D31}" destId="{82EB8D35-237C-4CD5-827D-9F62A909CE93}" srcOrd="8" destOrd="0" presId="urn:microsoft.com/office/officeart/2005/8/layout/cycle5"/>
    <dgm:cxn modelId="{48C3F90E-52A5-4CFC-A7FE-F362FBAD678A}" type="presParOf" srcId="{C4EACAA3-9D40-46E4-82D5-D7A8AC734D31}" destId="{00D19277-0D1D-47AF-845E-C6E32FA30BC0}" srcOrd="9" destOrd="0" presId="urn:microsoft.com/office/officeart/2005/8/layout/cycle5"/>
    <dgm:cxn modelId="{10767357-DA6A-44A2-B4A2-F1C51D336C2B}" type="presParOf" srcId="{C4EACAA3-9D40-46E4-82D5-D7A8AC734D31}" destId="{53CB2955-8BB2-4E4F-81AB-37D2185BBF2B}" srcOrd="10" destOrd="0" presId="urn:microsoft.com/office/officeart/2005/8/layout/cycle5"/>
    <dgm:cxn modelId="{D16C7389-DF1F-4888-8366-DE283701C220}" type="presParOf" srcId="{C4EACAA3-9D40-46E4-82D5-D7A8AC734D31}" destId="{41F4877D-648C-4BE6-82EB-6C4603C2F67B}"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C8B26C-CCCF-4F76-99E6-8804E1BB87F2}" type="doc">
      <dgm:prSet loTypeId="urn:microsoft.com/office/officeart/2005/8/layout/matrix3" loCatId="matrix" qsTypeId="urn:microsoft.com/office/officeart/2005/8/quickstyle/simple5" qsCatId="simple" csTypeId="urn:microsoft.com/office/officeart/2005/8/colors/accent2_2" csCatId="accent2" phldr="1"/>
      <dgm:spPr/>
      <dgm:t>
        <a:bodyPr/>
        <a:lstStyle/>
        <a:p>
          <a:endParaRPr lang="en-GB"/>
        </a:p>
      </dgm:t>
    </dgm:pt>
    <dgm:pt modelId="{0EE2FD32-47EC-431D-9B9D-50C9086F2957}">
      <dgm:prSet phldrT="[Text]"/>
      <dgm:spPr/>
      <dgm:t>
        <a:bodyPr/>
        <a:lstStyle/>
        <a:p>
          <a:r>
            <a:rPr lang="en-US" b="1" dirty="0"/>
            <a:t>Be a good listener</a:t>
          </a:r>
          <a:endParaRPr lang="en-GB" b="1" dirty="0"/>
        </a:p>
      </dgm:t>
    </dgm:pt>
    <dgm:pt modelId="{682F5E2F-5813-43BF-94C3-9E4FBE22C3E8}" type="parTrans" cxnId="{A3071659-AFA4-4B08-AE1E-6A8D2C4AEE63}">
      <dgm:prSet/>
      <dgm:spPr/>
      <dgm:t>
        <a:bodyPr/>
        <a:lstStyle/>
        <a:p>
          <a:endParaRPr lang="en-GB" b="1"/>
        </a:p>
      </dgm:t>
    </dgm:pt>
    <dgm:pt modelId="{815874E8-752B-47F6-BB2E-DD10DD132D0F}" type="sibTrans" cxnId="{A3071659-AFA4-4B08-AE1E-6A8D2C4AEE63}">
      <dgm:prSet/>
      <dgm:spPr/>
      <dgm:t>
        <a:bodyPr/>
        <a:lstStyle/>
        <a:p>
          <a:endParaRPr lang="en-GB" b="1"/>
        </a:p>
      </dgm:t>
    </dgm:pt>
    <dgm:pt modelId="{8D7916BF-71F7-4D9C-8A51-F35A2F018196}">
      <dgm:prSet phldrT="[Text]"/>
      <dgm:spPr/>
      <dgm:t>
        <a:bodyPr/>
        <a:lstStyle/>
        <a:p>
          <a:r>
            <a:rPr lang="en-US" b="1" dirty="0"/>
            <a:t>Non-judgement</a:t>
          </a:r>
          <a:endParaRPr lang="en-GB" b="1" dirty="0"/>
        </a:p>
      </dgm:t>
    </dgm:pt>
    <dgm:pt modelId="{0C3B5620-58C6-49B4-BF3B-01603652635D}" type="parTrans" cxnId="{E0802448-16A4-4734-8AD8-638447736B5D}">
      <dgm:prSet/>
      <dgm:spPr/>
      <dgm:t>
        <a:bodyPr/>
        <a:lstStyle/>
        <a:p>
          <a:endParaRPr lang="en-GB" b="1"/>
        </a:p>
      </dgm:t>
    </dgm:pt>
    <dgm:pt modelId="{97B522F0-27AF-41F8-A72E-1286002FC54A}" type="sibTrans" cxnId="{E0802448-16A4-4734-8AD8-638447736B5D}">
      <dgm:prSet/>
      <dgm:spPr/>
      <dgm:t>
        <a:bodyPr/>
        <a:lstStyle/>
        <a:p>
          <a:endParaRPr lang="en-GB" b="1"/>
        </a:p>
      </dgm:t>
    </dgm:pt>
    <dgm:pt modelId="{70DDB1C7-79DC-4F3C-9DAA-E6D0E2EF98F3}">
      <dgm:prSet phldrT="[Text]"/>
      <dgm:spPr/>
      <dgm:t>
        <a:bodyPr/>
        <a:lstStyle/>
        <a:p>
          <a:r>
            <a:rPr lang="en-US" b="1" dirty="0"/>
            <a:t>Empathetic, supportive and look for the positives</a:t>
          </a:r>
          <a:endParaRPr lang="en-GB" b="1" dirty="0"/>
        </a:p>
      </dgm:t>
    </dgm:pt>
    <dgm:pt modelId="{A6CC9D90-BA00-48FA-9496-7704F0DA4BE9}" type="parTrans" cxnId="{00ED8C62-8B02-45E4-965D-09CC4C00DD89}">
      <dgm:prSet/>
      <dgm:spPr/>
      <dgm:t>
        <a:bodyPr/>
        <a:lstStyle/>
        <a:p>
          <a:endParaRPr lang="en-GB" b="1"/>
        </a:p>
      </dgm:t>
    </dgm:pt>
    <dgm:pt modelId="{9F6B9B35-E225-4B6A-A8CF-21D40A88C46E}" type="sibTrans" cxnId="{00ED8C62-8B02-45E4-965D-09CC4C00DD89}">
      <dgm:prSet/>
      <dgm:spPr/>
      <dgm:t>
        <a:bodyPr/>
        <a:lstStyle/>
        <a:p>
          <a:endParaRPr lang="en-GB" b="1"/>
        </a:p>
      </dgm:t>
    </dgm:pt>
    <dgm:pt modelId="{B9ABA9AE-0B8A-4F97-A9FE-F943F092BEFF}">
      <dgm:prSet phldrT="[Text]"/>
      <dgm:spPr/>
      <dgm:t>
        <a:bodyPr/>
        <a:lstStyle/>
        <a:p>
          <a:r>
            <a:rPr lang="en-US" b="1" dirty="0"/>
            <a:t>Aware of who or where to find sources of further support</a:t>
          </a:r>
          <a:endParaRPr lang="en-GB" b="1" dirty="0"/>
        </a:p>
      </dgm:t>
    </dgm:pt>
    <dgm:pt modelId="{80BFCB74-5795-4444-AF83-0F947FA0D546}" type="parTrans" cxnId="{B800AE44-9F7E-477F-9924-02EC8DBB8CA2}">
      <dgm:prSet/>
      <dgm:spPr/>
      <dgm:t>
        <a:bodyPr/>
        <a:lstStyle/>
        <a:p>
          <a:endParaRPr lang="en-GB" b="1"/>
        </a:p>
      </dgm:t>
    </dgm:pt>
    <dgm:pt modelId="{1E841254-08F9-4AC9-9C3C-9CF454DC17EC}" type="sibTrans" cxnId="{B800AE44-9F7E-477F-9924-02EC8DBB8CA2}">
      <dgm:prSet/>
      <dgm:spPr/>
      <dgm:t>
        <a:bodyPr/>
        <a:lstStyle/>
        <a:p>
          <a:endParaRPr lang="en-GB" b="1"/>
        </a:p>
      </dgm:t>
    </dgm:pt>
    <dgm:pt modelId="{7D6D5ED0-0144-4358-B972-2E2CE1C3F6CA}" type="pres">
      <dgm:prSet presAssocID="{8AC8B26C-CCCF-4F76-99E6-8804E1BB87F2}" presName="matrix" presStyleCnt="0">
        <dgm:presLayoutVars>
          <dgm:chMax val="1"/>
          <dgm:dir/>
          <dgm:resizeHandles val="exact"/>
        </dgm:presLayoutVars>
      </dgm:prSet>
      <dgm:spPr/>
    </dgm:pt>
    <dgm:pt modelId="{604C0FD1-43D0-4A4D-8543-AB66AA0C88F6}" type="pres">
      <dgm:prSet presAssocID="{8AC8B26C-CCCF-4F76-99E6-8804E1BB87F2}" presName="diamond" presStyleLbl="bgShp" presStyleIdx="0" presStyleCnt="1"/>
      <dgm:spPr/>
    </dgm:pt>
    <dgm:pt modelId="{9455FDDE-6CAB-4405-ACF3-4F02308135EB}" type="pres">
      <dgm:prSet presAssocID="{8AC8B26C-CCCF-4F76-99E6-8804E1BB87F2}" presName="quad1" presStyleLbl="node1" presStyleIdx="0" presStyleCnt="4">
        <dgm:presLayoutVars>
          <dgm:chMax val="0"/>
          <dgm:chPref val="0"/>
          <dgm:bulletEnabled val="1"/>
        </dgm:presLayoutVars>
      </dgm:prSet>
      <dgm:spPr/>
    </dgm:pt>
    <dgm:pt modelId="{491F95F9-5629-4757-9980-7E12BC7DB0A3}" type="pres">
      <dgm:prSet presAssocID="{8AC8B26C-CCCF-4F76-99E6-8804E1BB87F2}" presName="quad2" presStyleLbl="node1" presStyleIdx="1" presStyleCnt="4">
        <dgm:presLayoutVars>
          <dgm:chMax val="0"/>
          <dgm:chPref val="0"/>
          <dgm:bulletEnabled val="1"/>
        </dgm:presLayoutVars>
      </dgm:prSet>
      <dgm:spPr/>
    </dgm:pt>
    <dgm:pt modelId="{F179F9AD-3095-46A7-8511-75026FAD669B}" type="pres">
      <dgm:prSet presAssocID="{8AC8B26C-CCCF-4F76-99E6-8804E1BB87F2}" presName="quad3" presStyleLbl="node1" presStyleIdx="2" presStyleCnt="4">
        <dgm:presLayoutVars>
          <dgm:chMax val="0"/>
          <dgm:chPref val="0"/>
          <dgm:bulletEnabled val="1"/>
        </dgm:presLayoutVars>
      </dgm:prSet>
      <dgm:spPr/>
    </dgm:pt>
    <dgm:pt modelId="{203EB126-E83B-4156-9FD2-8E23D8151E00}" type="pres">
      <dgm:prSet presAssocID="{8AC8B26C-CCCF-4F76-99E6-8804E1BB87F2}" presName="quad4" presStyleLbl="node1" presStyleIdx="3" presStyleCnt="4">
        <dgm:presLayoutVars>
          <dgm:chMax val="0"/>
          <dgm:chPref val="0"/>
          <dgm:bulletEnabled val="1"/>
        </dgm:presLayoutVars>
      </dgm:prSet>
      <dgm:spPr/>
    </dgm:pt>
  </dgm:ptLst>
  <dgm:cxnLst>
    <dgm:cxn modelId="{8A49A61B-61C4-43F2-9EE2-6136394295EC}" type="presOf" srcId="{8AC8B26C-CCCF-4F76-99E6-8804E1BB87F2}" destId="{7D6D5ED0-0144-4358-B972-2E2CE1C3F6CA}" srcOrd="0" destOrd="0" presId="urn:microsoft.com/office/officeart/2005/8/layout/matrix3"/>
    <dgm:cxn modelId="{EC1A9D1E-14AD-4818-B846-E55E7C6AA800}" type="presOf" srcId="{0EE2FD32-47EC-431D-9B9D-50C9086F2957}" destId="{9455FDDE-6CAB-4405-ACF3-4F02308135EB}" srcOrd="0" destOrd="0" presId="urn:microsoft.com/office/officeart/2005/8/layout/matrix3"/>
    <dgm:cxn modelId="{6575532B-0D51-4037-B62E-F9DF3371DE50}" type="presOf" srcId="{70DDB1C7-79DC-4F3C-9DAA-E6D0E2EF98F3}" destId="{F179F9AD-3095-46A7-8511-75026FAD669B}" srcOrd="0" destOrd="0" presId="urn:microsoft.com/office/officeart/2005/8/layout/matrix3"/>
    <dgm:cxn modelId="{00ED8C62-8B02-45E4-965D-09CC4C00DD89}" srcId="{8AC8B26C-CCCF-4F76-99E6-8804E1BB87F2}" destId="{70DDB1C7-79DC-4F3C-9DAA-E6D0E2EF98F3}" srcOrd="2" destOrd="0" parTransId="{A6CC9D90-BA00-48FA-9496-7704F0DA4BE9}" sibTransId="{9F6B9B35-E225-4B6A-A8CF-21D40A88C46E}"/>
    <dgm:cxn modelId="{B800AE44-9F7E-477F-9924-02EC8DBB8CA2}" srcId="{8AC8B26C-CCCF-4F76-99E6-8804E1BB87F2}" destId="{B9ABA9AE-0B8A-4F97-A9FE-F943F092BEFF}" srcOrd="3" destOrd="0" parTransId="{80BFCB74-5795-4444-AF83-0F947FA0D546}" sibTransId="{1E841254-08F9-4AC9-9C3C-9CF454DC17EC}"/>
    <dgm:cxn modelId="{E0802448-16A4-4734-8AD8-638447736B5D}" srcId="{8AC8B26C-CCCF-4F76-99E6-8804E1BB87F2}" destId="{8D7916BF-71F7-4D9C-8A51-F35A2F018196}" srcOrd="1" destOrd="0" parTransId="{0C3B5620-58C6-49B4-BF3B-01603652635D}" sibTransId="{97B522F0-27AF-41F8-A72E-1286002FC54A}"/>
    <dgm:cxn modelId="{A3071659-AFA4-4B08-AE1E-6A8D2C4AEE63}" srcId="{8AC8B26C-CCCF-4F76-99E6-8804E1BB87F2}" destId="{0EE2FD32-47EC-431D-9B9D-50C9086F2957}" srcOrd="0" destOrd="0" parTransId="{682F5E2F-5813-43BF-94C3-9E4FBE22C3E8}" sibTransId="{815874E8-752B-47F6-BB2E-DD10DD132D0F}"/>
    <dgm:cxn modelId="{6C4D95D3-734D-41A4-ACBB-D8A1CA824497}" type="presOf" srcId="{B9ABA9AE-0B8A-4F97-A9FE-F943F092BEFF}" destId="{203EB126-E83B-4156-9FD2-8E23D8151E00}" srcOrd="0" destOrd="0" presId="urn:microsoft.com/office/officeart/2005/8/layout/matrix3"/>
    <dgm:cxn modelId="{FD4421E2-41E1-47B3-868E-EA6B55F9B987}" type="presOf" srcId="{8D7916BF-71F7-4D9C-8A51-F35A2F018196}" destId="{491F95F9-5629-4757-9980-7E12BC7DB0A3}" srcOrd="0" destOrd="0" presId="urn:microsoft.com/office/officeart/2005/8/layout/matrix3"/>
    <dgm:cxn modelId="{003381D3-C8DD-4F61-AB47-010D29259AC0}" type="presParOf" srcId="{7D6D5ED0-0144-4358-B972-2E2CE1C3F6CA}" destId="{604C0FD1-43D0-4A4D-8543-AB66AA0C88F6}" srcOrd="0" destOrd="0" presId="urn:microsoft.com/office/officeart/2005/8/layout/matrix3"/>
    <dgm:cxn modelId="{7D91B394-C53A-4E91-8EAF-F690BE250CA2}" type="presParOf" srcId="{7D6D5ED0-0144-4358-B972-2E2CE1C3F6CA}" destId="{9455FDDE-6CAB-4405-ACF3-4F02308135EB}" srcOrd="1" destOrd="0" presId="urn:microsoft.com/office/officeart/2005/8/layout/matrix3"/>
    <dgm:cxn modelId="{658C0DB9-AA74-4882-9B84-23AE9EF2C328}" type="presParOf" srcId="{7D6D5ED0-0144-4358-B972-2E2CE1C3F6CA}" destId="{491F95F9-5629-4757-9980-7E12BC7DB0A3}" srcOrd="2" destOrd="0" presId="urn:microsoft.com/office/officeart/2005/8/layout/matrix3"/>
    <dgm:cxn modelId="{386563C4-DDE3-4B3B-91EB-815305980AFC}" type="presParOf" srcId="{7D6D5ED0-0144-4358-B972-2E2CE1C3F6CA}" destId="{F179F9AD-3095-46A7-8511-75026FAD669B}" srcOrd="3" destOrd="0" presId="urn:microsoft.com/office/officeart/2005/8/layout/matrix3"/>
    <dgm:cxn modelId="{8FA9ECA6-5C1F-4BF6-964C-D74A894AEB37}" type="presParOf" srcId="{7D6D5ED0-0144-4358-B972-2E2CE1C3F6CA}" destId="{203EB126-E83B-4156-9FD2-8E23D8151E0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C0FD1-43D0-4A4D-8543-AB66AA0C88F6}">
      <dsp:nvSpPr>
        <dsp:cNvPr id="0" name=""/>
        <dsp:cNvSpPr/>
      </dsp:nvSpPr>
      <dsp:spPr>
        <a:xfrm>
          <a:off x="1655762" y="0"/>
          <a:ext cx="4968874" cy="4968874"/>
        </a:xfrm>
        <a:prstGeom prst="diamond">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55FDDE-6CAB-4405-ACF3-4F02308135EB}">
      <dsp:nvSpPr>
        <dsp:cNvPr id="0" name=""/>
        <dsp:cNvSpPr/>
      </dsp:nvSpPr>
      <dsp:spPr>
        <a:xfrm>
          <a:off x="2127805" y="472043"/>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Be a good listener</a:t>
          </a:r>
          <a:endParaRPr lang="en-GB" sz="2000" b="1" kern="1200" dirty="0"/>
        </a:p>
      </dsp:txBody>
      <dsp:txXfrm>
        <a:off x="2222404" y="566642"/>
        <a:ext cx="1748663" cy="1748663"/>
      </dsp:txXfrm>
    </dsp:sp>
    <dsp:sp modelId="{491F95F9-5629-4757-9980-7E12BC7DB0A3}">
      <dsp:nvSpPr>
        <dsp:cNvPr id="0" name=""/>
        <dsp:cNvSpPr/>
      </dsp:nvSpPr>
      <dsp:spPr>
        <a:xfrm>
          <a:off x="4214733" y="472043"/>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Non-judgement</a:t>
          </a:r>
          <a:endParaRPr lang="en-GB" sz="2000" b="1" kern="1200" dirty="0"/>
        </a:p>
      </dsp:txBody>
      <dsp:txXfrm>
        <a:off x="4309332" y="566642"/>
        <a:ext cx="1748663" cy="1748663"/>
      </dsp:txXfrm>
    </dsp:sp>
    <dsp:sp modelId="{F179F9AD-3095-46A7-8511-75026FAD669B}">
      <dsp:nvSpPr>
        <dsp:cNvPr id="0" name=""/>
        <dsp:cNvSpPr/>
      </dsp:nvSpPr>
      <dsp:spPr>
        <a:xfrm>
          <a:off x="2127805" y="2558970"/>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Empathetic, supportive and look for the positives</a:t>
          </a:r>
          <a:endParaRPr lang="en-GB" sz="2000" b="1" kern="1200" dirty="0"/>
        </a:p>
      </dsp:txBody>
      <dsp:txXfrm>
        <a:off x="2222404" y="2653569"/>
        <a:ext cx="1748663" cy="1748663"/>
      </dsp:txXfrm>
    </dsp:sp>
    <dsp:sp modelId="{203EB126-E83B-4156-9FD2-8E23D8151E00}">
      <dsp:nvSpPr>
        <dsp:cNvPr id="0" name=""/>
        <dsp:cNvSpPr/>
      </dsp:nvSpPr>
      <dsp:spPr>
        <a:xfrm>
          <a:off x="4214733" y="2558970"/>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Aware of who or where to find sources of further support</a:t>
          </a:r>
          <a:endParaRPr lang="en-GB" sz="2000" b="1" kern="1200" dirty="0"/>
        </a:p>
      </dsp:txBody>
      <dsp:txXfrm>
        <a:off x="4309332" y="2653569"/>
        <a:ext cx="1748663" cy="1748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84AE4-6CD2-4024-B766-345A83E2E529}">
      <dsp:nvSpPr>
        <dsp:cNvPr id="0" name=""/>
        <dsp:cNvSpPr/>
      </dsp:nvSpPr>
      <dsp:spPr>
        <a:xfrm>
          <a:off x="3243778" y="2165"/>
          <a:ext cx="1937627" cy="12594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Remain open and approachable</a:t>
          </a:r>
          <a:endParaRPr lang="en-GB" sz="1800" kern="1200" dirty="0"/>
        </a:p>
      </dsp:txBody>
      <dsp:txXfrm>
        <a:off x="3305260" y="63647"/>
        <a:ext cx="1814663" cy="1136494"/>
      </dsp:txXfrm>
    </dsp:sp>
    <dsp:sp modelId="{894A16F4-05A8-4596-917C-14EB311881B7}">
      <dsp:nvSpPr>
        <dsp:cNvPr id="0" name=""/>
        <dsp:cNvSpPr/>
      </dsp:nvSpPr>
      <dsp:spPr>
        <a:xfrm>
          <a:off x="2132973" y="631895"/>
          <a:ext cx="4159237" cy="4159237"/>
        </a:xfrm>
        <a:custGeom>
          <a:avLst/>
          <a:gdLst/>
          <a:ahLst/>
          <a:cxnLst/>
          <a:rect l="0" t="0" r="0" b="0"/>
          <a:pathLst>
            <a:path>
              <a:moveTo>
                <a:pt x="3315569" y="407123"/>
              </a:moveTo>
              <a:arcTo wR="2079618" hR="2079618" stAng="18387832" swAng="163270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961B06C-852E-4981-9536-CB2E9CAE4942}">
      <dsp:nvSpPr>
        <dsp:cNvPr id="0" name=""/>
        <dsp:cNvSpPr/>
      </dsp:nvSpPr>
      <dsp:spPr>
        <a:xfrm>
          <a:off x="5323397" y="2081784"/>
          <a:ext cx="1937627" cy="12594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Listen and communicate non-judgmentally</a:t>
          </a:r>
          <a:endParaRPr lang="en-GB" sz="1800" kern="1200" dirty="0"/>
        </a:p>
      </dsp:txBody>
      <dsp:txXfrm>
        <a:off x="5384879" y="2143266"/>
        <a:ext cx="1814663" cy="1136494"/>
      </dsp:txXfrm>
    </dsp:sp>
    <dsp:sp modelId="{B2334E3D-BF65-4171-93B6-6C2D53382DFB}">
      <dsp:nvSpPr>
        <dsp:cNvPr id="0" name=""/>
        <dsp:cNvSpPr/>
      </dsp:nvSpPr>
      <dsp:spPr>
        <a:xfrm>
          <a:off x="2132973" y="631895"/>
          <a:ext cx="4159237" cy="4159237"/>
        </a:xfrm>
        <a:custGeom>
          <a:avLst/>
          <a:gdLst/>
          <a:ahLst/>
          <a:cxnLst/>
          <a:rect l="0" t="0" r="0" b="0"/>
          <a:pathLst>
            <a:path>
              <a:moveTo>
                <a:pt x="3943577" y="3001830"/>
              </a:moveTo>
              <a:arcTo wR="2079618" hR="2079618" stAng="1579461" swAng="163270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5AF12CE-B38F-4CE2-B807-180C7D1E5D6A}">
      <dsp:nvSpPr>
        <dsp:cNvPr id="0" name=""/>
        <dsp:cNvSpPr/>
      </dsp:nvSpPr>
      <dsp:spPr>
        <a:xfrm>
          <a:off x="3243778" y="4161403"/>
          <a:ext cx="1937627" cy="12594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Give support and information</a:t>
          </a:r>
          <a:endParaRPr lang="en-GB" sz="1800" kern="1200" dirty="0"/>
        </a:p>
      </dsp:txBody>
      <dsp:txXfrm>
        <a:off x="3305260" y="4222885"/>
        <a:ext cx="1814663" cy="1136494"/>
      </dsp:txXfrm>
    </dsp:sp>
    <dsp:sp modelId="{82EB8D35-237C-4CD5-827D-9F62A909CE93}">
      <dsp:nvSpPr>
        <dsp:cNvPr id="0" name=""/>
        <dsp:cNvSpPr/>
      </dsp:nvSpPr>
      <dsp:spPr>
        <a:xfrm>
          <a:off x="2132973" y="631895"/>
          <a:ext cx="4159237" cy="4159237"/>
        </a:xfrm>
        <a:custGeom>
          <a:avLst/>
          <a:gdLst/>
          <a:ahLst/>
          <a:cxnLst/>
          <a:rect l="0" t="0" r="0" b="0"/>
          <a:pathLst>
            <a:path>
              <a:moveTo>
                <a:pt x="843668" y="3752114"/>
              </a:moveTo>
              <a:arcTo wR="2079618" hR="2079618" stAng="7587832" swAng="163270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0D19277-0D1D-47AF-845E-C6E32FA30BC0}">
      <dsp:nvSpPr>
        <dsp:cNvPr id="0" name=""/>
        <dsp:cNvSpPr/>
      </dsp:nvSpPr>
      <dsp:spPr>
        <a:xfrm>
          <a:off x="1164159" y="2081784"/>
          <a:ext cx="1937627" cy="12594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Encourage the person to get appropriate help</a:t>
          </a:r>
          <a:endParaRPr lang="en-GB" sz="1800" kern="1200" dirty="0"/>
        </a:p>
      </dsp:txBody>
      <dsp:txXfrm>
        <a:off x="1225641" y="2143266"/>
        <a:ext cx="1814663" cy="1136494"/>
      </dsp:txXfrm>
    </dsp:sp>
    <dsp:sp modelId="{41F4877D-648C-4BE6-82EB-6C4603C2F67B}">
      <dsp:nvSpPr>
        <dsp:cNvPr id="0" name=""/>
        <dsp:cNvSpPr/>
      </dsp:nvSpPr>
      <dsp:spPr>
        <a:xfrm>
          <a:off x="2132973" y="631895"/>
          <a:ext cx="4159237" cy="4159237"/>
        </a:xfrm>
        <a:custGeom>
          <a:avLst/>
          <a:gdLst/>
          <a:ahLst/>
          <a:cxnLst/>
          <a:rect l="0" t="0" r="0" b="0"/>
          <a:pathLst>
            <a:path>
              <a:moveTo>
                <a:pt x="215660" y="1157407"/>
              </a:moveTo>
              <a:arcTo wR="2079618" hR="2079618" stAng="12379461" swAng="163270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84AE4-6CD2-4024-B766-345A83E2E529}">
      <dsp:nvSpPr>
        <dsp:cNvPr id="0" name=""/>
        <dsp:cNvSpPr/>
      </dsp:nvSpPr>
      <dsp:spPr>
        <a:xfrm>
          <a:off x="2129987" y="1317"/>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Approachable</a:t>
          </a:r>
          <a:endParaRPr lang="en-GB" sz="1300" kern="1200" dirty="0"/>
        </a:p>
      </dsp:txBody>
      <dsp:txXfrm>
        <a:off x="2168323" y="39653"/>
        <a:ext cx="1131499" cy="708639"/>
      </dsp:txXfrm>
    </dsp:sp>
    <dsp:sp modelId="{894A16F4-05A8-4596-917C-14EB311881B7}">
      <dsp:nvSpPr>
        <dsp:cNvPr id="0" name=""/>
        <dsp:cNvSpPr/>
      </dsp:nvSpPr>
      <dsp:spPr>
        <a:xfrm>
          <a:off x="1437779" y="393973"/>
          <a:ext cx="2592586" cy="2592586"/>
        </a:xfrm>
        <a:custGeom>
          <a:avLst/>
          <a:gdLst/>
          <a:ahLst/>
          <a:cxnLst/>
          <a:rect l="0" t="0" r="0" b="0"/>
          <a:pathLst>
            <a:path>
              <a:moveTo>
                <a:pt x="2066824" y="253864"/>
              </a:moveTo>
              <a:arcTo wR="1296293" hR="1296293" stAng="18388239"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961B06C-852E-4981-9536-CB2E9CAE4942}">
      <dsp:nvSpPr>
        <dsp:cNvPr id="0" name=""/>
        <dsp:cNvSpPr/>
      </dsp:nvSpPr>
      <dsp:spPr>
        <a:xfrm>
          <a:off x="3426280" y="1297611"/>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Listen</a:t>
          </a:r>
          <a:endParaRPr lang="en-GB" sz="1300" kern="1200" dirty="0"/>
        </a:p>
      </dsp:txBody>
      <dsp:txXfrm>
        <a:off x="3464616" y="1335947"/>
        <a:ext cx="1131499" cy="708639"/>
      </dsp:txXfrm>
    </dsp:sp>
    <dsp:sp modelId="{B2334E3D-BF65-4171-93B6-6C2D53382DFB}">
      <dsp:nvSpPr>
        <dsp:cNvPr id="0" name=""/>
        <dsp:cNvSpPr/>
      </dsp:nvSpPr>
      <dsp:spPr>
        <a:xfrm>
          <a:off x="1437779" y="393973"/>
          <a:ext cx="2592586" cy="2592586"/>
        </a:xfrm>
        <a:custGeom>
          <a:avLst/>
          <a:gdLst/>
          <a:ahLst/>
          <a:cxnLst/>
          <a:rect l="0" t="0" r="0" b="0"/>
          <a:pathLst>
            <a:path>
              <a:moveTo>
                <a:pt x="2458129" y="1871197"/>
              </a:moveTo>
              <a:arcTo wR="1296293" hR="1296293" stAng="1579638"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5AF12CE-B38F-4CE2-B807-180C7D1E5D6A}">
      <dsp:nvSpPr>
        <dsp:cNvPr id="0" name=""/>
        <dsp:cNvSpPr/>
      </dsp:nvSpPr>
      <dsp:spPr>
        <a:xfrm>
          <a:off x="2129987" y="2593904"/>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Give</a:t>
          </a:r>
          <a:endParaRPr lang="en-GB" sz="1300" kern="1200" dirty="0"/>
        </a:p>
      </dsp:txBody>
      <dsp:txXfrm>
        <a:off x="2168323" y="2632240"/>
        <a:ext cx="1131499" cy="708639"/>
      </dsp:txXfrm>
    </dsp:sp>
    <dsp:sp modelId="{82EB8D35-237C-4CD5-827D-9F62A909CE93}">
      <dsp:nvSpPr>
        <dsp:cNvPr id="0" name=""/>
        <dsp:cNvSpPr/>
      </dsp:nvSpPr>
      <dsp:spPr>
        <a:xfrm>
          <a:off x="1437779" y="393973"/>
          <a:ext cx="2592586" cy="2592586"/>
        </a:xfrm>
        <a:custGeom>
          <a:avLst/>
          <a:gdLst/>
          <a:ahLst/>
          <a:cxnLst/>
          <a:rect l="0" t="0" r="0" b="0"/>
          <a:pathLst>
            <a:path>
              <a:moveTo>
                <a:pt x="525762" y="2338722"/>
              </a:moveTo>
              <a:arcTo wR="1296293" hR="1296293" stAng="7588239"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0D19277-0D1D-47AF-845E-C6E32FA30BC0}">
      <dsp:nvSpPr>
        <dsp:cNvPr id="0" name=""/>
        <dsp:cNvSpPr/>
      </dsp:nvSpPr>
      <dsp:spPr>
        <a:xfrm>
          <a:off x="833693" y="1297611"/>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Encourage</a:t>
          </a:r>
          <a:endParaRPr lang="en-GB" sz="1300" kern="1200" dirty="0"/>
        </a:p>
      </dsp:txBody>
      <dsp:txXfrm>
        <a:off x="872029" y="1335947"/>
        <a:ext cx="1131499" cy="708639"/>
      </dsp:txXfrm>
    </dsp:sp>
    <dsp:sp modelId="{41F4877D-648C-4BE6-82EB-6C4603C2F67B}">
      <dsp:nvSpPr>
        <dsp:cNvPr id="0" name=""/>
        <dsp:cNvSpPr/>
      </dsp:nvSpPr>
      <dsp:spPr>
        <a:xfrm>
          <a:off x="1437779" y="393973"/>
          <a:ext cx="2592586" cy="2592586"/>
        </a:xfrm>
        <a:custGeom>
          <a:avLst/>
          <a:gdLst/>
          <a:ahLst/>
          <a:cxnLst/>
          <a:rect l="0" t="0" r="0" b="0"/>
          <a:pathLst>
            <a:path>
              <a:moveTo>
                <a:pt x="134457" y="721389"/>
              </a:moveTo>
              <a:arcTo wR="1296293" hR="1296293" stAng="12379638"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84AE4-6CD2-4024-B766-345A83E2E529}">
      <dsp:nvSpPr>
        <dsp:cNvPr id="0" name=""/>
        <dsp:cNvSpPr/>
      </dsp:nvSpPr>
      <dsp:spPr>
        <a:xfrm>
          <a:off x="2129987" y="1317"/>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Approachable</a:t>
          </a:r>
          <a:endParaRPr lang="en-GB" sz="1300" kern="1200" dirty="0"/>
        </a:p>
      </dsp:txBody>
      <dsp:txXfrm>
        <a:off x="2168323" y="39653"/>
        <a:ext cx="1131499" cy="708639"/>
      </dsp:txXfrm>
    </dsp:sp>
    <dsp:sp modelId="{894A16F4-05A8-4596-917C-14EB311881B7}">
      <dsp:nvSpPr>
        <dsp:cNvPr id="0" name=""/>
        <dsp:cNvSpPr/>
      </dsp:nvSpPr>
      <dsp:spPr>
        <a:xfrm>
          <a:off x="1437779" y="393973"/>
          <a:ext cx="2592586" cy="2592586"/>
        </a:xfrm>
        <a:custGeom>
          <a:avLst/>
          <a:gdLst/>
          <a:ahLst/>
          <a:cxnLst/>
          <a:rect l="0" t="0" r="0" b="0"/>
          <a:pathLst>
            <a:path>
              <a:moveTo>
                <a:pt x="2066824" y="253864"/>
              </a:moveTo>
              <a:arcTo wR="1296293" hR="1296293" stAng="18388239"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961B06C-852E-4981-9536-CB2E9CAE4942}">
      <dsp:nvSpPr>
        <dsp:cNvPr id="0" name=""/>
        <dsp:cNvSpPr/>
      </dsp:nvSpPr>
      <dsp:spPr>
        <a:xfrm>
          <a:off x="3426280" y="1297611"/>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Listen</a:t>
          </a:r>
          <a:endParaRPr lang="en-GB" sz="1300" kern="1200" dirty="0"/>
        </a:p>
      </dsp:txBody>
      <dsp:txXfrm>
        <a:off x="3464616" y="1335947"/>
        <a:ext cx="1131499" cy="708639"/>
      </dsp:txXfrm>
    </dsp:sp>
    <dsp:sp modelId="{B2334E3D-BF65-4171-93B6-6C2D53382DFB}">
      <dsp:nvSpPr>
        <dsp:cNvPr id="0" name=""/>
        <dsp:cNvSpPr/>
      </dsp:nvSpPr>
      <dsp:spPr>
        <a:xfrm>
          <a:off x="1437779" y="393973"/>
          <a:ext cx="2592586" cy="2592586"/>
        </a:xfrm>
        <a:custGeom>
          <a:avLst/>
          <a:gdLst/>
          <a:ahLst/>
          <a:cxnLst/>
          <a:rect l="0" t="0" r="0" b="0"/>
          <a:pathLst>
            <a:path>
              <a:moveTo>
                <a:pt x="2458129" y="1871197"/>
              </a:moveTo>
              <a:arcTo wR="1296293" hR="1296293" stAng="1579638"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5AF12CE-B38F-4CE2-B807-180C7D1E5D6A}">
      <dsp:nvSpPr>
        <dsp:cNvPr id="0" name=""/>
        <dsp:cNvSpPr/>
      </dsp:nvSpPr>
      <dsp:spPr>
        <a:xfrm>
          <a:off x="2129987" y="2593904"/>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Give</a:t>
          </a:r>
          <a:endParaRPr lang="en-GB" sz="1300" kern="1200" dirty="0"/>
        </a:p>
      </dsp:txBody>
      <dsp:txXfrm>
        <a:off x="2168323" y="2632240"/>
        <a:ext cx="1131499" cy="708639"/>
      </dsp:txXfrm>
    </dsp:sp>
    <dsp:sp modelId="{82EB8D35-237C-4CD5-827D-9F62A909CE93}">
      <dsp:nvSpPr>
        <dsp:cNvPr id="0" name=""/>
        <dsp:cNvSpPr/>
      </dsp:nvSpPr>
      <dsp:spPr>
        <a:xfrm>
          <a:off x="1437779" y="393973"/>
          <a:ext cx="2592586" cy="2592586"/>
        </a:xfrm>
        <a:custGeom>
          <a:avLst/>
          <a:gdLst/>
          <a:ahLst/>
          <a:cxnLst/>
          <a:rect l="0" t="0" r="0" b="0"/>
          <a:pathLst>
            <a:path>
              <a:moveTo>
                <a:pt x="525762" y="2338722"/>
              </a:moveTo>
              <a:arcTo wR="1296293" hR="1296293" stAng="7588239"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0D19277-0D1D-47AF-845E-C6E32FA30BC0}">
      <dsp:nvSpPr>
        <dsp:cNvPr id="0" name=""/>
        <dsp:cNvSpPr/>
      </dsp:nvSpPr>
      <dsp:spPr>
        <a:xfrm>
          <a:off x="833693" y="1297611"/>
          <a:ext cx="1208171" cy="78531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Encourage</a:t>
          </a:r>
          <a:endParaRPr lang="en-GB" sz="1300" kern="1200" dirty="0"/>
        </a:p>
      </dsp:txBody>
      <dsp:txXfrm>
        <a:off x="872029" y="1335947"/>
        <a:ext cx="1131499" cy="708639"/>
      </dsp:txXfrm>
    </dsp:sp>
    <dsp:sp modelId="{41F4877D-648C-4BE6-82EB-6C4603C2F67B}">
      <dsp:nvSpPr>
        <dsp:cNvPr id="0" name=""/>
        <dsp:cNvSpPr/>
      </dsp:nvSpPr>
      <dsp:spPr>
        <a:xfrm>
          <a:off x="1437779" y="393973"/>
          <a:ext cx="2592586" cy="2592586"/>
        </a:xfrm>
        <a:custGeom>
          <a:avLst/>
          <a:gdLst/>
          <a:ahLst/>
          <a:cxnLst/>
          <a:rect l="0" t="0" r="0" b="0"/>
          <a:pathLst>
            <a:path>
              <a:moveTo>
                <a:pt x="134457" y="721389"/>
              </a:moveTo>
              <a:arcTo wR="1296293" hR="1296293" stAng="12379638" swAng="163212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C0FD1-43D0-4A4D-8543-AB66AA0C88F6}">
      <dsp:nvSpPr>
        <dsp:cNvPr id="0" name=""/>
        <dsp:cNvSpPr/>
      </dsp:nvSpPr>
      <dsp:spPr>
        <a:xfrm>
          <a:off x="1655762" y="0"/>
          <a:ext cx="4968874" cy="4968874"/>
        </a:xfrm>
        <a:prstGeom prst="diamond">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55FDDE-6CAB-4405-ACF3-4F02308135EB}">
      <dsp:nvSpPr>
        <dsp:cNvPr id="0" name=""/>
        <dsp:cNvSpPr/>
      </dsp:nvSpPr>
      <dsp:spPr>
        <a:xfrm>
          <a:off x="2127805" y="472043"/>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Be a good listener</a:t>
          </a:r>
          <a:endParaRPr lang="en-GB" sz="2000" b="1" kern="1200" dirty="0"/>
        </a:p>
      </dsp:txBody>
      <dsp:txXfrm>
        <a:off x="2222404" y="566642"/>
        <a:ext cx="1748663" cy="1748663"/>
      </dsp:txXfrm>
    </dsp:sp>
    <dsp:sp modelId="{491F95F9-5629-4757-9980-7E12BC7DB0A3}">
      <dsp:nvSpPr>
        <dsp:cNvPr id="0" name=""/>
        <dsp:cNvSpPr/>
      </dsp:nvSpPr>
      <dsp:spPr>
        <a:xfrm>
          <a:off x="4214733" y="472043"/>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Non-judgement</a:t>
          </a:r>
          <a:endParaRPr lang="en-GB" sz="2000" b="1" kern="1200" dirty="0"/>
        </a:p>
      </dsp:txBody>
      <dsp:txXfrm>
        <a:off x="4309332" y="566642"/>
        <a:ext cx="1748663" cy="1748663"/>
      </dsp:txXfrm>
    </dsp:sp>
    <dsp:sp modelId="{F179F9AD-3095-46A7-8511-75026FAD669B}">
      <dsp:nvSpPr>
        <dsp:cNvPr id="0" name=""/>
        <dsp:cNvSpPr/>
      </dsp:nvSpPr>
      <dsp:spPr>
        <a:xfrm>
          <a:off x="2127805" y="2558970"/>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Empathetic, supportive and look for the positives</a:t>
          </a:r>
          <a:endParaRPr lang="en-GB" sz="2000" b="1" kern="1200" dirty="0"/>
        </a:p>
      </dsp:txBody>
      <dsp:txXfrm>
        <a:off x="2222404" y="2653569"/>
        <a:ext cx="1748663" cy="1748663"/>
      </dsp:txXfrm>
    </dsp:sp>
    <dsp:sp modelId="{203EB126-E83B-4156-9FD2-8E23D8151E00}">
      <dsp:nvSpPr>
        <dsp:cNvPr id="0" name=""/>
        <dsp:cNvSpPr/>
      </dsp:nvSpPr>
      <dsp:spPr>
        <a:xfrm>
          <a:off x="4214733" y="2558970"/>
          <a:ext cx="1937861" cy="193786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Aware of who or where to find sources of further support</a:t>
          </a:r>
          <a:endParaRPr lang="en-GB" sz="2000" b="1" kern="1200" dirty="0"/>
        </a:p>
      </dsp:txBody>
      <dsp:txXfrm>
        <a:off x="4309332" y="2653569"/>
        <a:ext cx="1748663" cy="174866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98900" y="0"/>
            <a:ext cx="2982913" cy="495300"/>
          </a:xfrm>
          <a:prstGeom prst="rect">
            <a:avLst/>
          </a:prstGeom>
        </p:spPr>
        <p:txBody>
          <a:bodyPr vert="horz" lIns="91440" tIns="45720" rIns="91440" bIns="45720" rtlCol="0"/>
          <a:lstStyle>
            <a:lvl1pPr algn="r">
              <a:defRPr sz="1200"/>
            </a:lvl1pPr>
          </a:lstStyle>
          <a:p>
            <a:fld id="{3B5A11BD-3089-4801-8611-C1361931085C}" type="datetimeFigureOut">
              <a:rPr lang="en-GB" smtClean="0"/>
              <a:t>04/01/2021</a:t>
            </a:fld>
            <a:endParaRPr lang="en-GB" dirty="0"/>
          </a:p>
        </p:txBody>
      </p:sp>
      <p:sp>
        <p:nvSpPr>
          <p:cNvPr id="4" name="Footer Placeholder 3"/>
          <p:cNvSpPr>
            <a:spLocks noGrp="1"/>
          </p:cNvSpPr>
          <p:nvPr>
            <p:ph type="ftr" sz="quarter" idx="2"/>
          </p:nvPr>
        </p:nvSpPr>
        <p:spPr>
          <a:xfrm>
            <a:off x="0" y="9409113"/>
            <a:ext cx="2982913" cy="4953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98900" y="9409113"/>
            <a:ext cx="2982913" cy="495300"/>
          </a:xfrm>
          <a:prstGeom prst="rect">
            <a:avLst/>
          </a:prstGeom>
        </p:spPr>
        <p:txBody>
          <a:bodyPr vert="horz" lIns="91440" tIns="45720" rIns="91440" bIns="45720" rtlCol="0" anchor="b"/>
          <a:lstStyle>
            <a:lvl1pPr algn="r">
              <a:defRPr sz="1200"/>
            </a:lvl1pPr>
          </a:lstStyle>
          <a:p>
            <a:fld id="{F94F54B7-706E-4A8B-A86C-4DA8F31EA005}" type="slidenum">
              <a:rPr lang="en-GB" smtClean="0"/>
              <a:t>‹#›</a:t>
            </a:fld>
            <a:endParaRPr lang="en-GB" dirty="0"/>
          </a:p>
        </p:txBody>
      </p:sp>
    </p:spTree>
    <p:extLst>
      <p:ext uri="{BB962C8B-B14F-4D97-AF65-F5344CB8AC3E}">
        <p14:creationId xmlns:p14="http://schemas.microsoft.com/office/powerpoint/2010/main" val="1416472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807" cy="495300"/>
          </a:xfrm>
          <a:prstGeom prst="rect">
            <a:avLst/>
          </a:prstGeom>
        </p:spPr>
        <p:txBody>
          <a:bodyPr vert="horz" lIns="95939" tIns="47969" rIns="95939" bIns="47969" rtlCol="0"/>
          <a:lstStyle>
            <a:lvl1pPr algn="l">
              <a:defRPr sz="1300"/>
            </a:lvl1pPr>
          </a:lstStyle>
          <a:p>
            <a:endParaRPr lang="en-GB" dirty="0"/>
          </a:p>
        </p:txBody>
      </p:sp>
      <p:sp>
        <p:nvSpPr>
          <p:cNvPr id="3" name="Date Placeholder 2"/>
          <p:cNvSpPr>
            <a:spLocks noGrp="1"/>
          </p:cNvSpPr>
          <p:nvPr>
            <p:ph type="dt" idx="1"/>
          </p:nvPr>
        </p:nvSpPr>
        <p:spPr>
          <a:xfrm>
            <a:off x="3899000" y="0"/>
            <a:ext cx="2982807" cy="495300"/>
          </a:xfrm>
          <a:prstGeom prst="rect">
            <a:avLst/>
          </a:prstGeom>
        </p:spPr>
        <p:txBody>
          <a:bodyPr vert="horz" lIns="95939" tIns="47969" rIns="95939" bIns="47969" rtlCol="0"/>
          <a:lstStyle>
            <a:lvl1pPr algn="r">
              <a:defRPr sz="1300"/>
            </a:lvl1pPr>
          </a:lstStyle>
          <a:p>
            <a:fld id="{91DD8A05-960F-491B-8CF3-3773DED172B9}" type="datetimeFigureOut">
              <a:rPr lang="en-GB" smtClean="0"/>
              <a:t>04/01/2021</a:t>
            </a:fld>
            <a:endParaRPr lang="en-GB" dirty="0"/>
          </a:p>
        </p:txBody>
      </p:sp>
      <p:sp>
        <p:nvSpPr>
          <p:cNvPr id="4" name="Slide Image Placeholder 3"/>
          <p:cNvSpPr>
            <a:spLocks noGrp="1" noRot="1" noChangeAspect="1"/>
          </p:cNvSpPr>
          <p:nvPr>
            <p:ph type="sldImg" idx="2"/>
          </p:nvPr>
        </p:nvSpPr>
        <p:spPr>
          <a:xfrm>
            <a:off x="965200" y="742950"/>
            <a:ext cx="4953000" cy="3714750"/>
          </a:xfrm>
          <a:prstGeom prst="rect">
            <a:avLst/>
          </a:prstGeom>
          <a:noFill/>
          <a:ln w="12700">
            <a:solidFill>
              <a:prstClr val="black"/>
            </a:solidFill>
          </a:ln>
        </p:spPr>
        <p:txBody>
          <a:bodyPr vert="horz" lIns="95939" tIns="47969" rIns="95939" bIns="47969" rtlCol="0" anchor="ctr"/>
          <a:lstStyle/>
          <a:p>
            <a:endParaRPr lang="en-GB" dirty="0"/>
          </a:p>
        </p:txBody>
      </p:sp>
      <p:sp>
        <p:nvSpPr>
          <p:cNvPr id="5" name="Notes Placeholder 4"/>
          <p:cNvSpPr>
            <a:spLocks noGrp="1"/>
          </p:cNvSpPr>
          <p:nvPr>
            <p:ph type="body" sz="quarter" idx="3"/>
          </p:nvPr>
        </p:nvSpPr>
        <p:spPr>
          <a:xfrm>
            <a:off x="688340" y="4705350"/>
            <a:ext cx="5506720" cy="4457700"/>
          </a:xfrm>
          <a:prstGeom prst="rect">
            <a:avLst/>
          </a:prstGeom>
        </p:spPr>
        <p:txBody>
          <a:bodyPr vert="horz" lIns="95939" tIns="47969" rIns="95939" bIns="479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82807" cy="495300"/>
          </a:xfrm>
          <a:prstGeom prst="rect">
            <a:avLst/>
          </a:prstGeom>
        </p:spPr>
        <p:txBody>
          <a:bodyPr vert="horz" lIns="95939" tIns="47969" rIns="95939" bIns="47969"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99000" y="9408981"/>
            <a:ext cx="2982807" cy="495300"/>
          </a:xfrm>
          <a:prstGeom prst="rect">
            <a:avLst/>
          </a:prstGeom>
        </p:spPr>
        <p:txBody>
          <a:bodyPr vert="horz" lIns="95939" tIns="47969" rIns="95939" bIns="47969" rtlCol="0" anchor="b"/>
          <a:lstStyle>
            <a:lvl1pPr algn="r">
              <a:defRPr sz="1300"/>
            </a:lvl1pPr>
          </a:lstStyle>
          <a:p>
            <a:fld id="{CDA5BDFD-D9C0-4EB5-9CCE-F33FDF20B7C2}" type="slidenum">
              <a:rPr lang="en-GB" smtClean="0"/>
              <a:t>‹#›</a:t>
            </a:fld>
            <a:endParaRPr lang="en-GB" dirty="0"/>
          </a:p>
        </p:txBody>
      </p:sp>
    </p:spTree>
    <p:extLst>
      <p:ext uri="{BB962C8B-B14F-4D97-AF65-F5344CB8AC3E}">
        <p14:creationId xmlns:p14="http://schemas.microsoft.com/office/powerpoint/2010/main" val="276538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lvl="0"/>
            <a:fld id="{9212AA45-6B9C-4CD5-A5AD-33365560EAEB}" type="slidenum">
              <a:rPr lang="en-GB" smtClean="0"/>
              <a:t>1</a:t>
            </a:fld>
            <a:endParaRPr lang="en-GB" dirty="0"/>
          </a:p>
        </p:txBody>
      </p:sp>
    </p:spTree>
    <p:extLst>
      <p:ext uri="{BB962C8B-B14F-4D97-AF65-F5344CB8AC3E}">
        <p14:creationId xmlns:p14="http://schemas.microsoft.com/office/powerpoint/2010/main" val="4280503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12</a:t>
            </a:fld>
            <a:endParaRPr lang="en-GB" dirty="0"/>
          </a:p>
        </p:txBody>
      </p:sp>
    </p:spTree>
    <p:extLst>
      <p:ext uri="{BB962C8B-B14F-4D97-AF65-F5344CB8AC3E}">
        <p14:creationId xmlns:p14="http://schemas.microsoft.com/office/powerpoint/2010/main" val="294740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13</a:t>
            </a:fld>
            <a:endParaRPr lang="en-GB" dirty="0"/>
          </a:p>
        </p:txBody>
      </p:sp>
    </p:spTree>
    <p:extLst>
      <p:ext uri="{BB962C8B-B14F-4D97-AF65-F5344CB8AC3E}">
        <p14:creationId xmlns:p14="http://schemas.microsoft.com/office/powerpoint/2010/main" val="166590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DA5BDFD-D9C0-4EB5-9CCE-F33FDF20B7C2}" type="slidenum">
              <a:rPr lang="en-GB" smtClean="0"/>
              <a:t>14</a:t>
            </a:fld>
            <a:endParaRPr lang="en-GB" dirty="0"/>
          </a:p>
        </p:txBody>
      </p:sp>
    </p:spTree>
    <p:extLst>
      <p:ext uri="{BB962C8B-B14F-4D97-AF65-F5344CB8AC3E}">
        <p14:creationId xmlns:p14="http://schemas.microsoft.com/office/powerpoint/2010/main" val="291361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GB" b="1" i="0" dirty="0"/>
          </a:p>
        </p:txBody>
      </p:sp>
      <p:sp>
        <p:nvSpPr>
          <p:cNvPr id="4" name="Slide Number Placeholder 3"/>
          <p:cNvSpPr>
            <a:spLocks noGrp="1"/>
          </p:cNvSpPr>
          <p:nvPr>
            <p:ph type="sldNum" sz="quarter" idx="10"/>
          </p:nvPr>
        </p:nvSpPr>
        <p:spPr/>
        <p:txBody>
          <a:bodyPr/>
          <a:lstStyle/>
          <a:p>
            <a:fld id="{CDA5BDFD-D9C0-4EB5-9CCE-F33FDF20B7C2}" type="slidenum">
              <a:rPr lang="en-GB" smtClean="0"/>
              <a:t>15</a:t>
            </a:fld>
            <a:endParaRPr lang="en-GB" dirty="0"/>
          </a:p>
        </p:txBody>
      </p:sp>
    </p:spTree>
    <p:extLst>
      <p:ext uri="{BB962C8B-B14F-4D97-AF65-F5344CB8AC3E}">
        <p14:creationId xmlns:p14="http://schemas.microsoft.com/office/powerpoint/2010/main" val="37098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A5BDFD-D9C0-4EB5-9CCE-F33FDF20B7C2}" type="slidenum">
              <a:rPr lang="en-GB" smtClean="0"/>
              <a:t>16</a:t>
            </a:fld>
            <a:endParaRPr lang="en-GB" dirty="0"/>
          </a:p>
        </p:txBody>
      </p:sp>
    </p:spTree>
    <p:extLst>
      <p:ext uri="{BB962C8B-B14F-4D97-AF65-F5344CB8AC3E}">
        <p14:creationId xmlns:p14="http://schemas.microsoft.com/office/powerpoint/2010/main" val="337862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A5BDFD-D9C0-4EB5-9CCE-F33FDF20B7C2}" type="slidenum">
              <a:rPr lang="en-GB" smtClean="0"/>
              <a:t>17</a:t>
            </a:fld>
            <a:endParaRPr lang="en-GB" dirty="0"/>
          </a:p>
        </p:txBody>
      </p:sp>
    </p:spTree>
    <p:extLst>
      <p:ext uri="{BB962C8B-B14F-4D97-AF65-F5344CB8AC3E}">
        <p14:creationId xmlns:p14="http://schemas.microsoft.com/office/powerpoint/2010/main" val="242118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18</a:t>
            </a:fld>
            <a:endParaRPr lang="en-GB" dirty="0"/>
          </a:p>
        </p:txBody>
      </p:sp>
    </p:spTree>
    <p:extLst>
      <p:ext uri="{BB962C8B-B14F-4D97-AF65-F5344CB8AC3E}">
        <p14:creationId xmlns:p14="http://schemas.microsoft.com/office/powerpoint/2010/main" val="734444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19</a:t>
            </a:fld>
            <a:endParaRPr lang="en-GB" dirty="0"/>
          </a:p>
        </p:txBody>
      </p:sp>
    </p:spTree>
    <p:extLst>
      <p:ext uri="{BB962C8B-B14F-4D97-AF65-F5344CB8AC3E}">
        <p14:creationId xmlns:p14="http://schemas.microsoft.com/office/powerpoint/2010/main" val="3560871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20</a:t>
            </a:fld>
            <a:endParaRPr lang="en-GB" dirty="0"/>
          </a:p>
        </p:txBody>
      </p:sp>
    </p:spTree>
    <p:extLst>
      <p:ext uri="{BB962C8B-B14F-4D97-AF65-F5344CB8AC3E}">
        <p14:creationId xmlns:p14="http://schemas.microsoft.com/office/powerpoint/2010/main" val="270669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21</a:t>
            </a:fld>
            <a:endParaRPr lang="en-GB" dirty="0"/>
          </a:p>
        </p:txBody>
      </p:sp>
    </p:spTree>
    <p:extLst>
      <p:ext uri="{BB962C8B-B14F-4D97-AF65-F5344CB8AC3E}">
        <p14:creationId xmlns:p14="http://schemas.microsoft.com/office/powerpoint/2010/main" val="238992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2</a:t>
            </a:fld>
            <a:endParaRPr lang="en-GB" dirty="0"/>
          </a:p>
        </p:txBody>
      </p:sp>
    </p:spTree>
    <p:extLst>
      <p:ext uri="{BB962C8B-B14F-4D97-AF65-F5344CB8AC3E}">
        <p14:creationId xmlns:p14="http://schemas.microsoft.com/office/powerpoint/2010/main" val="101922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22</a:t>
            </a:fld>
            <a:endParaRPr lang="en-GB" dirty="0"/>
          </a:p>
        </p:txBody>
      </p:sp>
    </p:spTree>
    <p:extLst>
      <p:ext uri="{BB962C8B-B14F-4D97-AF65-F5344CB8AC3E}">
        <p14:creationId xmlns:p14="http://schemas.microsoft.com/office/powerpoint/2010/main" val="2611000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A5BDFD-D9C0-4EB5-9CCE-F33FDF20B7C2}" type="slidenum">
              <a:rPr lang="en-GB" smtClean="0"/>
              <a:t>23</a:t>
            </a:fld>
            <a:endParaRPr lang="en-GB" dirty="0"/>
          </a:p>
        </p:txBody>
      </p:sp>
    </p:spTree>
    <p:extLst>
      <p:ext uri="{BB962C8B-B14F-4D97-AF65-F5344CB8AC3E}">
        <p14:creationId xmlns:p14="http://schemas.microsoft.com/office/powerpoint/2010/main" val="124874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24</a:t>
            </a:fld>
            <a:endParaRPr lang="en-GB" dirty="0"/>
          </a:p>
        </p:txBody>
      </p:sp>
    </p:spTree>
    <p:extLst>
      <p:ext uri="{BB962C8B-B14F-4D97-AF65-F5344CB8AC3E}">
        <p14:creationId xmlns:p14="http://schemas.microsoft.com/office/powerpoint/2010/main" val="3128791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26</a:t>
            </a:fld>
            <a:endParaRPr lang="en-GB" dirty="0"/>
          </a:p>
        </p:txBody>
      </p:sp>
    </p:spTree>
    <p:extLst>
      <p:ext uri="{BB962C8B-B14F-4D97-AF65-F5344CB8AC3E}">
        <p14:creationId xmlns:p14="http://schemas.microsoft.com/office/powerpoint/2010/main" val="2370932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Recap from earlier.</a:t>
            </a:r>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27</a:t>
            </a:fld>
            <a:endParaRPr lang="en-GB" dirty="0"/>
          </a:p>
        </p:txBody>
      </p:sp>
    </p:spTree>
    <p:extLst>
      <p:ext uri="{BB962C8B-B14F-4D97-AF65-F5344CB8AC3E}">
        <p14:creationId xmlns:p14="http://schemas.microsoft.com/office/powerpoint/2010/main" val="296545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28</a:t>
            </a:fld>
            <a:endParaRPr lang="en-GB" dirty="0"/>
          </a:p>
        </p:txBody>
      </p:sp>
    </p:spTree>
    <p:extLst>
      <p:ext uri="{BB962C8B-B14F-4D97-AF65-F5344CB8AC3E}">
        <p14:creationId xmlns:p14="http://schemas.microsoft.com/office/powerpoint/2010/main" val="392064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29</a:t>
            </a:fld>
            <a:endParaRPr lang="en-GB" dirty="0"/>
          </a:p>
        </p:txBody>
      </p:sp>
    </p:spTree>
    <p:extLst>
      <p:ext uri="{BB962C8B-B14F-4D97-AF65-F5344CB8AC3E}">
        <p14:creationId xmlns:p14="http://schemas.microsoft.com/office/powerpoint/2010/main" val="1813733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30</a:t>
            </a:fld>
            <a:endParaRPr lang="en-GB" dirty="0"/>
          </a:p>
        </p:txBody>
      </p:sp>
    </p:spTree>
    <p:extLst>
      <p:ext uri="{BB962C8B-B14F-4D97-AF65-F5344CB8AC3E}">
        <p14:creationId xmlns:p14="http://schemas.microsoft.com/office/powerpoint/2010/main" val="2268773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31</a:t>
            </a:fld>
            <a:endParaRPr lang="en-GB" dirty="0"/>
          </a:p>
        </p:txBody>
      </p:sp>
    </p:spTree>
    <p:extLst>
      <p:ext uri="{BB962C8B-B14F-4D97-AF65-F5344CB8AC3E}">
        <p14:creationId xmlns:p14="http://schemas.microsoft.com/office/powerpoint/2010/main" val="3336604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32</a:t>
            </a:fld>
            <a:endParaRPr lang="en-GB" dirty="0"/>
          </a:p>
        </p:txBody>
      </p:sp>
    </p:spTree>
    <p:extLst>
      <p:ext uri="{BB962C8B-B14F-4D97-AF65-F5344CB8AC3E}">
        <p14:creationId xmlns:p14="http://schemas.microsoft.com/office/powerpoint/2010/main" val="794819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3</a:t>
            </a:fld>
            <a:endParaRPr lang="en-GB" dirty="0"/>
          </a:p>
        </p:txBody>
      </p:sp>
    </p:spTree>
    <p:extLst>
      <p:ext uri="{BB962C8B-B14F-4D97-AF65-F5344CB8AC3E}">
        <p14:creationId xmlns:p14="http://schemas.microsoft.com/office/powerpoint/2010/main" val="2031150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33</a:t>
            </a:fld>
            <a:endParaRPr lang="en-GB" dirty="0"/>
          </a:p>
        </p:txBody>
      </p:sp>
    </p:spTree>
    <p:extLst>
      <p:ext uri="{BB962C8B-B14F-4D97-AF65-F5344CB8AC3E}">
        <p14:creationId xmlns:p14="http://schemas.microsoft.com/office/powerpoint/2010/main" val="1480431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34</a:t>
            </a:fld>
            <a:endParaRPr lang="en-GB" dirty="0"/>
          </a:p>
        </p:txBody>
      </p:sp>
    </p:spTree>
    <p:extLst>
      <p:ext uri="{BB962C8B-B14F-4D97-AF65-F5344CB8AC3E}">
        <p14:creationId xmlns:p14="http://schemas.microsoft.com/office/powerpoint/2010/main" val="3139462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35</a:t>
            </a:fld>
            <a:endParaRPr lang="en-GB" dirty="0"/>
          </a:p>
        </p:txBody>
      </p:sp>
    </p:spTree>
    <p:extLst>
      <p:ext uri="{BB962C8B-B14F-4D97-AF65-F5344CB8AC3E}">
        <p14:creationId xmlns:p14="http://schemas.microsoft.com/office/powerpoint/2010/main" val="3183911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36</a:t>
            </a:fld>
            <a:endParaRPr lang="en-GB" dirty="0"/>
          </a:p>
        </p:txBody>
      </p:sp>
    </p:spTree>
    <p:extLst>
      <p:ext uri="{BB962C8B-B14F-4D97-AF65-F5344CB8AC3E}">
        <p14:creationId xmlns:p14="http://schemas.microsoft.com/office/powerpoint/2010/main" val="3124590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FEC3B9A-4DD9-4EE6-A3BB-6F3740FB29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42EF721-FBEC-4E3A-AA96-5630BEE426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kern="1200" dirty="0">
              <a:solidFill>
                <a:schemeClr val="tx1"/>
              </a:solidFill>
              <a:effectLst/>
              <a:latin typeface="+mn-lt"/>
              <a:ea typeface="+mn-ea"/>
              <a:cs typeface="+mn-cs"/>
            </a:endParaRPr>
          </a:p>
        </p:txBody>
      </p:sp>
      <p:sp>
        <p:nvSpPr>
          <p:cNvPr id="7172" name="Slide Number Placeholder 3">
            <a:extLst>
              <a:ext uri="{FF2B5EF4-FFF2-40B4-BE49-F238E27FC236}">
                <a16:creationId xmlns:a16="http://schemas.microsoft.com/office/drawing/2014/main" id="{D0093A65-D022-4002-9A96-7633A5BF18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1E6EA-4AE7-4CFF-AF46-00A5E63E246B}"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2019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38</a:t>
            </a:fld>
            <a:endParaRPr lang="en-GB" dirty="0"/>
          </a:p>
        </p:txBody>
      </p:sp>
    </p:spTree>
    <p:extLst>
      <p:ext uri="{BB962C8B-B14F-4D97-AF65-F5344CB8AC3E}">
        <p14:creationId xmlns:p14="http://schemas.microsoft.com/office/powerpoint/2010/main" val="134491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39</a:t>
            </a:fld>
            <a:endParaRPr lang="en-GB" dirty="0"/>
          </a:p>
        </p:txBody>
      </p:sp>
    </p:spTree>
    <p:extLst>
      <p:ext uri="{BB962C8B-B14F-4D97-AF65-F5344CB8AC3E}">
        <p14:creationId xmlns:p14="http://schemas.microsoft.com/office/powerpoint/2010/main" val="1546532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40</a:t>
            </a:fld>
            <a:endParaRPr lang="en-GB" dirty="0"/>
          </a:p>
        </p:txBody>
      </p:sp>
    </p:spTree>
    <p:extLst>
      <p:ext uri="{BB962C8B-B14F-4D97-AF65-F5344CB8AC3E}">
        <p14:creationId xmlns:p14="http://schemas.microsoft.com/office/powerpoint/2010/main" val="1320661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41</a:t>
            </a:fld>
            <a:endParaRPr lang="en-GB" dirty="0"/>
          </a:p>
        </p:txBody>
      </p:sp>
    </p:spTree>
    <p:extLst>
      <p:ext uri="{BB962C8B-B14F-4D97-AF65-F5344CB8AC3E}">
        <p14:creationId xmlns:p14="http://schemas.microsoft.com/office/powerpoint/2010/main" val="2751592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42</a:t>
            </a:fld>
            <a:endParaRPr lang="en-GB" dirty="0"/>
          </a:p>
        </p:txBody>
      </p:sp>
    </p:spTree>
    <p:extLst>
      <p:ext uri="{BB962C8B-B14F-4D97-AF65-F5344CB8AC3E}">
        <p14:creationId xmlns:p14="http://schemas.microsoft.com/office/powerpoint/2010/main" val="170080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4</a:t>
            </a:fld>
            <a:endParaRPr lang="en-GB" dirty="0"/>
          </a:p>
        </p:txBody>
      </p:sp>
    </p:spTree>
    <p:extLst>
      <p:ext uri="{BB962C8B-B14F-4D97-AF65-F5344CB8AC3E}">
        <p14:creationId xmlns:p14="http://schemas.microsoft.com/office/powerpoint/2010/main" val="692011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45</a:t>
            </a:fld>
            <a:endParaRPr lang="en-GB" dirty="0"/>
          </a:p>
        </p:txBody>
      </p:sp>
    </p:spTree>
    <p:extLst>
      <p:ext uri="{BB962C8B-B14F-4D97-AF65-F5344CB8AC3E}">
        <p14:creationId xmlns:p14="http://schemas.microsoft.com/office/powerpoint/2010/main" val="2468813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lvl="0"/>
            <a:fld id="{9212AA45-6B9C-4CD5-A5AD-33365560EAEB}" type="slidenum">
              <a:rPr lang="en-GB" smtClean="0"/>
              <a:t>46</a:t>
            </a:fld>
            <a:endParaRPr lang="en-GB" dirty="0"/>
          </a:p>
        </p:txBody>
      </p:sp>
    </p:spTree>
    <p:extLst>
      <p:ext uri="{BB962C8B-B14F-4D97-AF65-F5344CB8AC3E}">
        <p14:creationId xmlns:p14="http://schemas.microsoft.com/office/powerpoint/2010/main" val="7145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DA5BDFD-D9C0-4EB5-9CCE-F33FDF20B7C2}" type="slidenum">
              <a:rPr lang="en-GB" smtClean="0"/>
              <a:t>5</a:t>
            </a:fld>
            <a:endParaRPr lang="en-GB" dirty="0"/>
          </a:p>
        </p:txBody>
      </p:sp>
    </p:spTree>
    <p:extLst>
      <p:ext uri="{BB962C8B-B14F-4D97-AF65-F5344CB8AC3E}">
        <p14:creationId xmlns:p14="http://schemas.microsoft.com/office/powerpoint/2010/main" val="75492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A5BDFD-D9C0-4EB5-9CCE-F33FDF20B7C2}" type="slidenum">
              <a:rPr lang="en-GB" smtClean="0"/>
              <a:t>6</a:t>
            </a:fld>
            <a:endParaRPr lang="en-GB" dirty="0"/>
          </a:p>
        </p:txBody>
      </p:sp>
    </p:spTree>
    <p:extLst>
      <p:ext uri="{BB962C8B-B14F-4D97-AF65-F5344CB8AC3E}">
        <p14:creationId xmlns:p14="http://schemas.microsoft.com/office/powerpoint/2010/main" val="74138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7</a:t>
            </a:fld>
            <a:endParaRPr lang="en-GB" dirty="0"/>
          </a:p>
        </p:txBody>
      </p:sp>
    </p:spTree>
    <p:extLst>
      <p:ext uri="{BB962C8B-B14F-4D97-AF65-F5344CB8AC3E}">
        <p14:creationId xmlns:p14="http://schemas.microsoft.com/office/powerpoint/2010/main" val="352408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A5BDFD-D9C0-4EB5-9CCE-F33FDF20B7C2}" type="slidenum">
              <a:rPr lang="en-GB" smtClean="0"/>
              <a:t>8</a:t>
            </a:fld>
            <a:endParaRPr lang="en-GB" dirty="0"/>
          </a:p>
        </p:txBody>
      </p:sp>
    </p:spTree>
    <p:extLst>
      <p:ext uri="{BB962C8B-B14F-4D97-AF65-F5344CB8AC3E}">
        <p14:creationId xmlns:p14="http://schemas.microsoft.com/office/powerpoint/2010/main" val="325135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A5BDFD-D9C0-4EB5-9CCE-F33FDF20B7C2}" type="slidenum">
              <a:rPr lang="en-GB" smtClean="0"/>
              <a:t>11</a:t>
            </a:fld>
            <a:endParaRPr lang="en-GB" dirty="0"/>
          </a:p>
        </p:txBody>
      </p:sp>
    </p:spTree>
    <p:extLst>
      <p:ext uri="{BB962C8B-B14F-4D97-AF65-F5344CB8AC3E}">
        <p14:creationId xmlns:p14="http://schemas.microsoft.com/office/powerpoint/2010/main" val="90357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49"/>
            <a:ext cx="9108504" cy="1146048"/>
          </a:xfrm>
          <a:prstGeom prst="rect">
            <a:avLst/>
          </a:prstGeom>
        </p:spPr>
      </p:pic>
      <p:pic>
        <p:nvPicPr>
          <p:cNvPr id="8" name="Picture 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12466" t="16740" r="13297" b="13553"/>
          <a:stretch>
            <a:fillRect/>
          </a:stretch>
        </p:blipFill>
        <p:spPr bwMode="auto">
          <a:xfrm>
            <a:off x="5220072" y="6092156"/>
            <a:ext cx="8080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Description: Description: Picture 12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21031" y="5949280"/>
            <a:ext cx="4508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IP Logo"/>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2444"/>
          <a:stretch>
            <a:fillRect/>
          </a:stretch>
        </p:blipFill>
        <p:spPr bwMode="auto">
          <a:xfrm>
            <a:off x="6797095" y="6181056"/>
            <a:ext cx="1188231"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27001 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077592" y="6031831"/>
            <a:ext cx="914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532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459F89-EFC3-4A64-9032-E40264140D2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312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F3DD72-AC85-40E5-B29B-6F25C95040E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7053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2 columns ">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798" y="1660525"/>
            <a:ext cx="4146144" cy="4446367"/>
          </a:xfrm>
        </p:spPr>
        <p:txBody>
          <a:bodyPr/>
          <a:lstStyle>
            <a:lvl1pPr>
              <a:defRPr b="1"/>
            </a:lvl1pPr>
            <a:lvl2pPr>
              <a:defRPr b="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le 3"/>
          <p:cNvSpPr>
            <a:spLocks noGrp="1"/>
          </p:cNvSpPr>
          <p:nvPr>
            <p:ph type="title"/>
          </p:nvPr>
        </p:nvSpPr>
        <p:spPr/>
        <p:txBody>
          <a:bodyPr/>
          <a:lstStyle/>
          <a:p>
            <a:r>
              <a:rPr lang="en-GB"/>
              <a:t>Click to edit Master title style</a:t>
            </a:r>
          </a:p>
        </p:txBody>
      </p:sp>
      <p:sp>
        <p:nvSpPr>
          <p:cNvPr id="9" name="Slide Number Placeholder 7"/>
          <p:cNvSpPr>
            <a:spLocks noGrp="1"/>
          </p:cNvSpPr>
          <p:nvPr>
            <p:ph type="sldNum" sz="quarter" idx="4"/>
          </p:nvPr>
        </p:nvSpPr>
        <p:spPr>
          <a:xfrm>
            <a:off x="8080217" y="6384905"/>
            <a:ext cx="702334" cy="138499"/>
          </a:xfrm>
          <a:prstGeom prst="rect">
            <a:avLst/>
          </a:prstGeom>
        </p:spPr>
        <p:txBody>
          <a:bodyPr vert="horz" wrap="square" lIns="0" tIns="0" rIns="0" bIns="0" rtlCol="0" anchor="t" anchorCtr="0">
            <a:spAutoFit/>
          </a:bodyPr>
          <a:lstStyle>
            <a:lvl1pPr algn="r">
              <a:lnSpc>
                <a:spcPct val="100000"/>
              </a:lnSpc>
              <a:defRPr sz="900">
                <a:solidFill>
                  <a:schemeClr val="tx2"/>
                </a:solidFill>
              </a:defRPr>
            </a:lvl1pPr>
          </a:lstStyle>
          <a:p>
            <a:fld id="{F7645B64-62D4-604D-A96E-B8B8B30D853C}" type="slidenum">
              <a:rPr lang="en-GB" smtClean="0">
                <a:solidFill>
                  <a:srgbClr val="57AB27"/>
                </a:solidFill>
              </a:rPr>
              <a:pPr/>
              <a:t>‹#›</a:t>
            </a:fld>
            <a:endParaRPr lang="en-GB" dirty="0">
              <a:solidFill>
                <a:srgbClr val="57AB27"/>
              </a:solidFill>
            </a:endParaRPr>
          </a:p>
        </p:txBody>
      </p:sp>
      <p:sp>
        <p:nvSpPr>
          <p:cNvPr id="8" name="Content Placeholder 2"/>
          <p:cNvSpPr>
            <a:spLocks noGrp="1"/>
          </p:cNvSpPr>
          <p:nvPr>
            <p:ph idx="10"/>
          </p:nvPr>
        </p:nvSpPr>
        <p:spPr>
          <a:xfrm>
            <a:off x="4652959" y="1660525"/>
            <a:ext cx="4146144" cy="4446367"/>
          </a:xfrm>
        </p:spPr>
        <p:txBody>
          <a:bodyPr/>
          <a:lstStyle>
            <a:lvl1pPr>
              <a:defRPr b="1"/>
            </a:lvl1pPr>
            <a:lvl2pPr>
              <a:defRPr b="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Date Placeholder 4"/>
          <p:cNvSpPr>
            <a:spLocks noGrp="1"/>
          </p:cNvSpPr>
          <p:nvPr>
            <p:ph type="dt" sz="half" idx="2"/>
          </p:nvPr>
        </p:nvSpPr>
        <p:spPr>
          <a:xfrm>
            <a:off x="360741" y="6364800"/>
            <a:ext cx="1185484" cy="129950"/>
          </a:xfrm>
          <a:prstGeom prst="rect">
            <a:avLst/>
          </a:prstGeom>
        </p:spPr>
        <p:txBody>
          <a:bodyPr vert="horz" wrap="square" lIns="0" tIns="0" rIns="0" bIns="0" rtlCol="0" anchor="t">
            <a:spAutoFit/>
          </a:bodyPr>
          <a:lstStyle>
            <a:lvl1pPr algn="l">
              <a:lnSpc>
                <a:spcPts val="1000"/>
              </a:lnSpc>
              <a:defRPr sz="900">
                <a:solidFill>
                  <a:schemeClr val="tx2"/>
                </a:solidFill>
              </a:defRPr>
            </a:lvl1pPr>
          </a:lstStyle>
          <a:p>
            <a:endParaRPr lang="en-GB" dirty="0">
              <a:solidFill>
                <a:srgbClr val="57AB27"/>
              </a:solidFill>
            </a:endParaRPr>
          </a:p>
        </p:txBody>
      </p:sp>
      <p:sp>
        <p:nvSpPr>
          <p:cNvPr id="11" name="Footer Placeholder 5"/>
          <p:cNvSpPr>
            <a:spLocks noGrp="1"/>
          </p:cNvSpPr>
          <p:nvPr>
            <p:ph type="ftr" sz="quarter" idx="3"/>
          </p:nvPr>
        </p:nvSpPr>
        <p:spPr>
          <a:xfrm>
            <a:off x="1793428" y="6364800"/>
            <a:ext cx="2895600" cy="129950"/>
          </a:xfrm>
          <a:prstGeom prst="rect">
            <a:avLst/>
          </a:prstGeom>
        </p:spPr>
        <p:txBody>
          <a:bodyPr vert="horz" lIns="0" tIns="0" rIns="0" bIns="0" rtlCol="0" anchor="t" anchorCtr="0">
            <a:spAutoFit/>
          </a:bodyPr>
          <a:lstStyle>
            <a:lvl1pPr algn="l">
              <a:lnSpc>
                <a:spcPts val="1000"/>
              </a:lnSpc>
              <a:defRPr sz="900">
                <a:solidFill>
                  <a:srgbClr val="57AB27"/>
                </a:solidFill>
              </a:defRPr>
            </a:lvl1pPr>
          </a:lstStyle>
          <a:p>
            <a:endParaRPr lang="en-GB" dirty="0"/>
          </a:p>
        </p:txBody>
      </p:sp>
    </p:spTree>
    <p:extLst>
      <p:ext uri="{BB962C8B-B14F-4D97-AF65-F5344CB8AC3E}">
        <p14:creationId xmlns:p14="http://schemas.microsoft.com/office/powerpoint/2010/main" val="1366910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blue)">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A03C6F7C-EBE7-4C53-AF3D-9B4F0DDB60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idx="1"/>
          </p:nvPr>
        </p:nvSpPr>
        <p:spPr>
          <a:xfrm>
            <a:off x="684000" y="1440000"/>
            <a:ext cx="3960000" cy="360000"/>
          </a:xfrm>
        </p:spPr>
        <p:txBody>
          <a:bodyPr>
            <a:normAutofit/>
          </a:bodyPr>
          <a:lstStyle>
            <a:lvl1pPr marL="0" indent="0">
              <a:buNone/>
              <a:defRPr sz="10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3"/>
          <p:cNvSpPr>
            <a:spLocks noGrp="1"/>
          </p:cNvSpPr>
          <p:nvPr>
            <p:ph sz="half" idx="2"/>
          </p:nvPr>
        </p:nvSpPr>
        <p:spPr>
          <a:xfrm>
            <a:off x="684000" y="1800000"/>
            <a:ext cx="396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3"/>
          </p:nvPr>
        </p:nvSpPr>
        <p:spPr>
          <a:xfrm>
            <a:off x="4679999" y="1440000"/>
            <a:ext cx="3960000" cy="360000"/>
          </a:xfrm>
        </p:spPr>
        <p:txBody>
          <a:bodyPr>
            <a:normAutofit/>
          </a:bodyPr>
          <a:lstStyle>
            <a:lvl1pPr marL="0" indent="0">
              <a:buNone/>
              <a:defRPr sz="10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5"/>
          <p:cNvSpPr>
            <a:spLocks noGrp="1"/>
          </p:cNvSpPr>
          <p:nvPr>
            <p:ph sz="quarter" idx="4"/>
          </p:nvPr>
        </p:nvSpPr>
        <p:spPr>
          <a:xfrm>
            <a:off x="4680000" y="1800000"/>
            <a:ext cx="396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4"/>
          <p:cNvSpPr>
            <a:spLocks noGrp="1"/>
          </p:cNvSpPr>
          <p:nvPr>
            <p:ph type="title"/>
          </p:nvPr>
        </p:nvSpPr>
        <p:spPr>
          <a:xfrm>
            <a:off x="684000" y="468000"/>
            <a:ext cx="7740000" cy="360000"/>
          </a:xfrm>
          <a:prstGeom prst="rect">
            <a:avLst/>
          </a:prstGeom>
        </p:spPr>
        <p:txBody>
          <a:bodyPr>
            <a:normAutofit fontScale="90000"/>
          </a:bodyPr>
          <a:lstStyle/>
          <a:p>
            <a:r>
              <a:rPr lang="en-US"/>
              <a:t>Click to edit Master title style</a:t>
            </a:r>
            <a:endParaRPr lang="en-GB" dirty="0"/>
          </a:p>
        </p:txBody>
      </p:sp>
      <p:sp>
        <p:nvSpPr>
          <p:cNvPr id="11" name="Slide Number Placeholder 5">
            <a:extLst>
              <a:ext uri="{FF2B5EF4-FFF2-40B4-BE49-F238E27FC236}">
                <a16:creationId xmlns:a16="http://schemas.microsoft.com/office/drawing/2014/main" id="{F7B13438-1CA6-4666-918A-F1BB6C7B23F6}"/>
              </a:ext>
            </a:extLst>
          </p:cNvPr>
          <p:cNvSpPr>
            <a:spLocks noGrp="1"/>
          </p:cNvSpPr>
          <p:nvPr>
            <p:ph type="sldNum" sz="quarter" idx="10"/>
          </p:nvPr>
        </p:nvSpPr>
        <p:spPr>
          <a:xfrm>
            <a:off x="179389" y="6335713"/>
            <a:ext cx="1549400" cy="252412"/>
          </a:xfrm>
          <a:prstGeom prst="rect">
            <a:avLst/>
          </a:prstGeom>
        </p:spPr>
        <p:txBody>
          <a:bodyPr lIns="72000" tIns="72000" rIns="72000" bIns="72000"/>
          <a:lstStyle>
            <a:lvl1pPr algn="l" eaLnBrk="1" fontAlgn="auto" hangingPunct="1">
              <a:spcBef>
                <a:spcPts val="0"/>
              </a:spcBef>
              <a:spcAft>
                <a:spcPts val="0"/>
              </a:spcAft>
              <a:defRPr b="1">
                <a:solidFill>
                  <a:schemeClr val="bg1"/>
                </a:solidFill>
                <a:latin typeface="Arial" panose="020B0604020202020204" pitchFamily="34" charset="0"/>
                <a:cs typeface="Arial" panose="020B0604020202020204" pitchFamily="34" charset="0"/>
              </a:defRPr>
            </a:lvl1pPr>
          </a:lstStyle>
          <a:p>
            <a:pPr>
              <a:defRPr/>
            </a:pPr>
            <a:fld id="{7FEDC6E1-D0A0-405B-AF1F-9F29E973DAE0}" type="slidenum">
              <a:rPr lang="en-GB"/>
              <a:pPr>
                <a:defRPr/>
              </a:pPr>
              <a:t>‹#›</a:t>
            </a:fld>
            <a:endParaRPr lang="en-GB" dirty="0"/>
          </a:p>
        </p:txBody>
      </p:sp>
    </p:spTree>
    <p:extLst>
      <p:ext uri="{BB962C8B-B14F-4D97-AF65-F5344CB8AC3E}">
        <p14:creationId xmlns:p14="http://schemas.microsoft.com/office/powerpoint/2010/main" val="278535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80920" cy="4968552"/>
          </a:xfrm>
        </p:spPr>
        <p:txBody>
          <a:bodyPr/>
          <a:lstStyle>
            <a:lvl1pPr marL="342900" indent="-342900">
              <a:buFont typeface="Wingdings" panose="05000000000000000000" pitchFamily="2" charset="2"/>
              <a:buChar char="§"/>
              <a:defRPr sz="2500">
                <a:solidFill>
                  <a:schemeClr val="accent6"/>
                </a:solidFill>
                <a:latin typeface="Arial Narrow" panose="020B0606020202030204" pitchFamily="34" charset="0"/>
              </a:defRPr>
            </a:lvl1pPr>
            <a:lvl2pPr marL="742950" indent="-285750">
              <a:buFont typeface="Wingdings" panose="05000000000000000000" pitchFamily="2" charset="2"/>
              <a:buChar char="§"/>
              <a:defRPr sz="2000">
                <a:solidFill>
                  <a:srgbClr val="0070C0"/>
                </a:solidFill>
                <a:latin typeface="Arial Narrow" panose="020B0606020202030204" pitchFamily="34" charset="0"/>
              </a:defRPr>
            </a:lvl2pPr>
            <a:lvl3pPr marL="1143000" indent="-228600">
              <a:buFont typeface="Wingdings" panose="05000000000000000000" pitchFamily="2" charset="2"/>
              <a:buChar char="§"/>
              <a:defRPr sz="1800">
                <a:solidFill>
                  <a:srgbClr val="0070C0"/>
                </a:solidFill>
                <a:latin typeface="Arial Narrow" panose="020B0606020202030204" pitchFamily="34" charset="0"/>
              </a:defRPr>
            </a:lvl3pPr>
            <a:lvl4pPr marL="1600200" indent="-228600">
              <a:buFont typeface="Wingdings" panose="05000000000000000000" pitchFamily="2" charset="2"/>
              <a:buChar char="§"/>
              <a:defRPr sz="1800">
                <a:solidFill>
                  <a:srgbClr val="0070C0"/>
                </a:solidFill>
                <a:latin typeface="Arial Narrow" panose="020B0606020202030204" pitchFamily="34" charset="0"/>
              </a:defRPr>
            </a:lvl4pPr>
            <a:lvl5pPr marL="2057400" indent="-228600">
              <a:buFont typeface="Wingdings" panose="05000000000000000000" pitchFamily="2" charset="2"/>
              <a:buChar char="§"/>
              <a:defRPr sz="1800">
                <a:solidFill>
                  <a:srgbClr val="0070C0"/>
                </a:solidFill>
                <a:latin typeface="Arial Narrow" panose="020B0606020202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49"/>
            <a:ext cx="9108504" cy="1146048"/>
          </a:xfrm>
          <a:prstGeom prst="rect">
            <a:avLst/>
          </a:prstGeom>
        </p:spPr>
      </p:pic>
      <p:sp>
        <p:nvSpPr>
          <p:cNvPr id="2" name="Title 1"/>
          <p:cNvSpPr>
            <a:spLocks noGrp="1"/>
          </p:cNvSpPr>
          <p:nvPr>
            <p:ph type="title"/>
          </p:nvPr>
        </p:nvSpPr>
        <p:spPr>
          <a:xfrm>
            <a:off x="179512" y="22097"/>
            <a:ext cx="7772400" cy="1143000"/>
          </a:xfrm>
        </p:spPr>
        <p:txBody>
          <a:bodyPr/>
          <a:lstStyle>
            <a:lvl1pPr algn="l">
              <a:defRPr sz="3000" b="1">
                <a:solidFill>
                  <a:schemeClr val="bg1"/>
                </a:solidFill>
                <a:latin typeface="Arial Narrow" panose="020B060602020203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84237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2F302C-E985-488C-89F9-8AA74C3B48C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810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6D3C25-5C04-4CA0-88EE-B4977570C39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101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9ABB888-666C-400C-AE5B-ED71B7CDF90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1155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A46D973-147B-4E2D-9B42-F40257B2AE2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661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5E9949C-382D-4862-AED5-6EC6470AF7D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18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9EA7D79-B544-4E8E-9217-3ACBD282B1F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969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0AAF09D-AC9A-4236-9CA8-A35B64FF9C2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4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eaLnBrk="0" fontAlgn="base" hangingPunct="0">
              <a:spcBef>
                <a:spcPct val="0"/>
              </a:spcBef>
              <a:spcAft>
                <a:spcPct val="0"/>
              </a:spcAft>
              <a:defRPr/>
            </a:pPr>
            <a:endParaRPr lang="en-US" dirty="0">
              <a:solidFill>
                <a:srgbClr val="000000"/>
              </a:solidFill>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eaLnBrk="0" fontAlgn="base" hangingPunct="0">
              <a:spcBef>
                <a:spcPct val="0"/>
              </a:spcBef>
              <a:spcAft>
                <a:spcPct val="0"/>
              </a:spcAft>
              <a:defRPr/>
            </a:pPr>
            <a:endParaRPr lang="en-US" dirty="0">
              <a:solidFill>
                <a:srgbClr val="000000"/>
              </a:solidFill>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ea typeface="Osaka"/>
              </a:defRPr>
            </a:lvl1pPr>
          </a:lstStyle>
          <a:p>
            <a:pPr eaLnBrk="0" fontAlgn="base" hangingPunct="0">
              <a:spcBef>
                <a:spcPct val="0"/>
              </a:spcBef>
              <a:spcAft>
                <a:spcPct val="0"/>
              </a:spcAft>
            </a:pPr>
            <a:fld id="{F468CE98-EC12-48F4-8EF4-7E5BD08B3412}" type="slidenum">
              <a:rPr lang="en-US">
                <a:solidFill>
                  <a:srgbClr val="000000"/>
                </a:solidFill>
              </a:rPr>
              <a:pPr eaLnBrk="0" fontAlgn="base" hangingPunct="0">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714725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jo@Samaritans.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samaritans.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ntranet.justice.gov.uk/documents/2018/10/mental-health-mentee-registration-form.doc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MentalHealthAllies@Justice.gov.uk"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intranet.justice.gov.uk/guidance/hr/support-and-wellbeing/mental-wellbeing/mental-health-allie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intranet.justice.gov.uk/guidance/hr/support-and-wellbeing/employee-assistance-programme/" TargetMode="External"/><Relationship Id="rId5" Type="http://schemas.openxmlformats.org/officeDocument/2006/relationships/hyperlink" Target="http://www.pamassist.co.uk/" TargetMode="Externa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pamlife.co.uk/moj"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slideLayout" Target="../slideLayouts/slideLayout7.xml"/><Relationship Id="rId7" Type="http://schemas.openxmlformats.org/officeDocument/2006/relationships/image" Target="../media/image19.jpeg"/><Relationship Id="rId12" Type="http://schemas.openxmlformats.org/officeDocument/2006/relationships/image" Target="../media/image2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notesSlide" Target="../notesSlides/notesSlide37.xml"/><Relationship Id="rId9" Type="http://schemas.openxmlformats.org/officeDocument/2006/relationships/image" Target="../media/image21.jpeg"/><Relationship Id="rId14"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jpe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9.jpeg"/><Relationship Id="rId4" Type="http://schemas.openxmlformats.org/officeDocument/2006/relationships/image" Target="../media/image35.jpeg"/><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hyperlink" Target="https://intranet.justice.gov.uk/guidance/hr/support-and-wellbeing/mental-wellbeing/mental-health-allies/" TargetMode="External"/><Relationship Id="rId5" Type="http://schemas.openxmlformats.org/officeDocument/2006/relationships/image" Target="../media/image4.jpeg"/><Relationship Id="rId10" Type="http://schemas.openxmlformats.org/officeDocument/2006/relationships/hyperlink" Target="mailto:MentalHealthAllies@Justice.gov.uk" TargetMode="External"/><Relationship Id="rId4" Type="http://schemas.openxmlformats.org/officeDocument/2006/relationships/image" Target="../media/image3.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76056" y="6051822"/>
            <a:ext cx="3771920" cy="617538"/>
            <a:chOff x="5076056" y="5938160"/>
            <a:chExt cx="3771920" cy="617538"/>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2466" t="16740" r="13297" b="13553"/>
            <a:stretch>
              <a:fillRect/>
            </a:stretch>
          </p:blipFill>
          <p:spPr bwMode="auto">
            <a:xfrm>
              <a:off x="5076056" y="6081036"/>
              <a:ext cx="8080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Description: Description: Picture 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7015" y="5938160"/>
              <a:ext cx="4508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IP Logo"/>
            <p:cNvPicPr>
              <a:picLocks noChangeAspect="1" noChangeArrowheads="1"/>
            </p:cNvPicPr>
            <p:nvPr/>
          </p:nvPicPr>
          <p:blipFill>
            <a:blip r:embed="rId5" cstate="print">
              <a:extLst>
                <a:ext uri="{28A0092B-C50C-407E-A947-70E740481C1C}">
                  <a14:useLocalDpi xmlns:a14="http://schemas.microsoft.com/office/drawing/2010/main" val="0"/>
                </a:ext>
              </a:extLst>
            </a:blip>
            <a:srcRect l="2444"/>
            <a:stretch>
              <a:fillRect/>
            </a:stretch>
          </p:blipFill>
          <p:spPr bwMode="auto">
            <a:xfrm>
              <a:off x="6653079" y="6169936"/>
              <a:ext cx="1188231"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27001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3576" y="6020711"/>
              <a:ext cx="914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1"/>
          <p:cNvSpPr>
            <a:spLocks noChangeArrowheads="1"/>
          </p:cNvSpPr>
          <p:nvPr/>
        </p:nvSpPr>
        <p:spPr bwMode="auto">
          <a:xfrm>
            <a:off x="3115124" y="3555012"/>
            <a:ext cx="3005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800" b="1" dirty="0">
                <a:solidFill>
                  <a:schemeClr val="bg1"/>
                </a:solidFill>
                <a:latin typeface="Arial Narrow" pitchFamily="34" charset="0"/>
                <a:cs typeface="Times New Roman" pitchFamily="18" charset="0"/>
              </a:rPr>
              <a:t>Title of Presentation</a:t>
            </a:r>
            <a:endParaRPr kumimoji="0" lang="en-GB" sz="1800" b="0" i="0" u="none" strike="noStrike" cap="none" normalizeH="0" baseline="0" dirty="0">
              <a:ln>
                <a:noFill/>
              </a:ln>
              <a:solidFill>
                <a:schemeClr val="bg1"/>
              </a:solidFill>
              <a:effectLst/>
              <a:latin typeface="Arial Narrow" pitchFamily="34" charset="0"/>
              <a:cs typeface="Arial" pitchFamily="34" charset="0"/>
            </a:endParaRPr>
          </a:p>
        </p:txBody>
      </p:sp>
      <p:sp>
        <p:nvSpPr>
          <p:cNvPr id="14" name="TextBox 13">
            <a:extLst>
              <a:ext uri="{FF2B5EF4-FFF2-40B4-BE49-F238E27FC236}">
                <a16:creationId xmlns:a16="http://schemas.microsoft.com/office/drawing/2014/main" id="{340AD0DE-5C96-43CA-9C51-E55270F19D76}"/>
              </a:ext>
            </a:extLst>
          </p:cNvPr>
          <p:cNvSpPr txBox="1"/>
          <p:nvPr/>
        </p:nvSpPr>
        <p:spPr>
          <a:xfrm>
            <a:off x="490027" y="1521777"/>
            <a:ext cx="8186430" cy="1569660"/>
          </a:xfrm>
          <a:prstGeom prst="rect">
            <a:avLst/>
          </a:prstGeom>
          <a:noFill/>
        </p:spPr>
        <p:txBody>
          <a:bodyPr wrap="square" rtlCol="0">
            <a:spAutoFit/>
          </a:bodyPr>
          <a:lstStyle/>
          <a:p>
            <a:pPr algn="ctr"/>
            <a:endParaRPr lang="en-GB" sz="3200" dirty="0">
              <a:solidFill>
                <a:srgbClr val="002060"/>
              </a:solidFill>
            </a:endParaRPr>
          </a:p>
          <a:p>
            <a:pPr algn="ctr"/>
            <a:r>
              <a:rPr lang="en-GB" sz="3200" dirty="0">
                <a:solidFill>
                  <a:srgbClr val="002060"/>
                </a:solidFill>
              </a:rPr>
              <a:t> </a:t>
            </a:r>
            <a:r>
              <a:rPr lang="en-GB" sz="3200" b="1" dirty="0">
                <a:solidFill>
                  <a:srgbClr val="002060"/>
                </a:solidFill>
              </a:rPr>
              <a:t>Mental Health Allies Training</a:t>
            </a:r>
            <a:endParaRPr lang="en-GB" sz="3200" dirty="0">
              <a:solidFill>
                <a:srgbClr val="002060"/>
              </a:solidFill>
            </a:endParaRPr>
          </a:p>
          <a:p>
            <a:pPr algn="ctr"/>
            <a:r>
              <a:rPr lang="en-GB" sz="3200" b="1" dirty="0">
                <a:solidFill>
                  <a:srgbClr val="002060"/>
                </a:solidFill>
              </a:rPr>
              <a:t>Part 2 -Virtual Workshop</a:t>
            </a:r>
            <a:endParaRPr lang="en-US" sz="3200" b="1" dirty="0">
              <a:solidFill>
                <a:srgbClr val="002060"/>
              </a:solidFill>
              <a:latin typeface="Arial Narrow" panose="020B0606020202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8BE9F407-CA9B-40A8-91E5-F927041D1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741" y="5827712"/>
            <a:ext cx="1145738" cy="894631"/>
          </a:xfrm>
          <a:prstGeom prst="rect">
            <a:avLst/>
          </a:prstGeom>
        </p:spPr>
      </p:pic>
      <p:pic>
        <p:nvPicPr>
          <p:cNvPr id="15" name="Picture 14">
            <a:extLst>
              <a:ext uri="{FF2B5EF4-FFF2-40B4-BE49-F238E27FC236}">
                <a16:creationId xmlns:a16="http://schemas.microsoft.com/office/drawing/2014/main" id="{42B31B94-77E2-4C2C-8837-C71480740B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4707" y="3803558"/>
            <a:ext cx="1973590" cy="1973590"/>
          </a:xfrm>
          <a:prstGeom prst="rect">
            <a:avLst/>
          </a:prstGeom>
        </p:spPr>
      </p:pic>
      <p:pic>
        <p:nvPicPr>
          <p:cNvPr id="16" name="Picture 2" descr="image002">
            <a:extLst>
              <a:ext uri="{FF2B5EF4-FFF2-40B4-BE49-F238E27FC236}">
                <a16:creationId xmlns:a16="http://schemas.microsoft.com/office/drawing/2014/main" id="{F829A9B8-B9F4-4D52-B4C9-7AFF2ECE77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8714" y="4078232"/>
            <a:ext cx="1828611" cy="146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1C1CCCE-32F1-49AB-8E4D-09DD980E2FF5}"/>
              </a:ext>
            </a:extLst>
          </p:cNvPr>
          <p:cNvPicPr>
            <a:picLocks noChangeAspect="1"/>
          </p:cNvPicPr>
          <p:nvPr/>
        </p:nvPicPr>
        <p:blipFill rotWithShape="1">
          <a:blip r:embed="rId10">
            <a:extLst>
              <a:ext uri="{28A0092B-C50C-407E-A947-70E740481C1C}">
                <a14:useLocalDpi xmlns:a14="http://schemas.microsoft.com/office/drawing/2010/main" val="0"/>
              </a:ext>
            </a:extLst>
          </a:blip>
          <a:srcRect l="1" t="23208" r="-3601" b="26105"/>
          <a:stretch/>
        </p:blipFill>
        <p:spPr>
          <a:xfrm>
            <a:off x="1569401" y="5777148"/>
            <a:ext cx="1973590" cy="965572"/>
          </a:xfrm>
          <a:prstGeom prst="rect">
            <a:avLst/>
          </a:prstGeom>
        </p:spPr>
      </p:pic>
    </p:spTree>
    <p:extLst>
      <p:ext uri="{BB962C8B-B14F-4D97-AF65-F5344CB8AC3E}">
        <p14:creationId xmlns:p14="http://schemas.microsoft.com/office/powerpoint/2010/main" val="373260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ECCD89-E9AA-4779-9A37-23A6BA5B03B5}"/>
              </a:ext>
            </a:extLst>
          </p:cNvPr>
          <p:cNvSpPr txBox="1"/>
          <p:nvPr/>
        </p:nvSpPr>
        <p:spPr>
          <a:xfrm>
            <a:off x="1475656" y="3013501"/>
            <a:ext cx="5832648" cy="830997"/>
          </a:xfrm>
          <a:prstGeom prst="rect">
            <a:avLst/>
          </a:prstGeom>
          <a:noFill/>
        </p:spPr>
        <p:txBody>
          <a:bodyPr wrap="square" rtlCol="0">
            <a:spAutoFit/>
          </a:bodyPr>
          <a:lstStyle/>
          <a:p>
            <a:r>
              <a:rPr lang="en-GB" sz="4800" dirty="0">
                <a:solidFill>
                  <a:srgbClr val="002060"/>
                </a:solidFill>
                <a:latin typeface="Arial" panose="020B0604020202020204" pitchFamily="34" charset="0"/>
                <a:cs typeface="Arial" panose="020B0604020202020204" pitchFamily="34" charset="0"/>
              </a:rPr>
              <a:t>Part 2</a:t>
            </a:r>
          </a:p>
        </p:txBody>
      </p:sp>
    </p:spTree>
    <p:extLst>
      <p:ext uri="{BB962C8B-B14F-4D97-AF65-F5344CB8AC3E}">
        <p14:creationId xmlns:p14="http://schemas.microsoft.com/office/powerpoint/2010/main" val="1842742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2DF17-AC65-4B6F-94B3-F0A6641869EB}"/>
              </a:ext>
            </a:extLst>
          </p:cNvPr>
          <p:cNvSpPr txBox="1"/>
          <p:nvPr/>
        </p:nvSpPr>
        <p:spPr>
          <a:xfrm>
            <a:off x="755576" y="2996952"/>
            <a:ext cx="5544616" cy="923330"/>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How You Can Help…</a:t>
            </a:r>
          </a:p>
        </p:txBody>
      </p:sp>
      <p:sp>
        <p:nvSpPr>
          <p:cNvPr id="5" name="Slide Number Placeholder 4">
            <a:extLst>
              <a:ext uri="{FF2B5EF4-FFF2-40B4-BE49-F238E27FC236}">
                <a16:creationId xmlns:a16="http://schemas.microsoft.com/office/drawing/2014/main" id="{F1501198-937E-42E6-99ED-94B7AFDC7069}"/>
              </a:ext>
            </a:extLst>
          </p:cNvPr>
          <p:cNvSpPr>
            <a:spLocks noGrp="1"/>
          </p:cNvSpPr>
          <p:nvPr>
            <p:ph type="sldNum" sz="quarter" idx="12"/>
          </p:nvPr>
        </p:nvSpPr>
        <p:spPr/>
        <p:txBody>
          <a:bodyPr/>
          <a:lstStyle/>
          <a:p>
            <a:fld id="{C5E9949C-382D-4862-AED5-6EC6470AF7DA}"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84298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21B4F2-52CC-4ED7-9BCD-6C7530447AEA}"/>
              </a:ext>
            </a:extLst>
          </p:cNvPr>
          <p:cNvGraphicFramePr>
            <a:graphicFrameLocks noGrp="1"/>
          </p:cNvGraphicFramePr>
          <p:nvPr>
            <p:ph idx="1"/>
            <p:extLst>
              <p:ext uri="{D42A27DB-BD31-4B8C-83A1-F6EECF244321}">
                <p14:modId xmlns:p14="http://schemas.microsoft.com/office/powerpoint/2010/main" val="2378875205"/>
              </p:ext>
            </p:extLst>
          </p:nvPr>
        </p:nvGraphicFramePr>
        <p:xfrm>
          <a:off x="468313" y="1412875"/>
          <a:ext cx="82804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7FF4458-1709-446A-B138-93466662F4F1}"/>
              </a:ext>
            </a:extLst>
          </p:cNvPr>
          <p:cNvSpPr>
            <a:spLocks noGrp="1"/>
          </p:cNvSpPr>
          <p:nvPr>
            <p:ph type="title"/>
          </p:nvPr>
        </p:nvSpPr>
        <p:spPr/>
        <p:txBody>
          <a:bodyPr/>
          <a:lstStyle/>
          <a:p>
            <a:r>
              <a:rPr lang="en-GB" dirty="0"/>
              <a:t>How you can help</a:t>
            </a:r>
          </a:p>
        </p:txBody>
      </p:sp>
      <p:sp>
        <p:nvSpPr>
          <p:cNvPr id="5" name="TextBox 4">
            <a:extLst>
              <a:ext uri="{FF2B5EF4-FFF2-40B4-BE49-F238E27FC236}">
                <a16:creationId xmlns:a16="http://schemas.microsoft.com/office/drawing/2014/main" id="{28F66EEB-F2CD-44FE-B53E-698B6BFD823E}"/>
              </a:ext>
            </a:extLst>
          </p:cNvPr>
          <p:cNvSpPr txBox="1"/>
          <p:nvPr/>
        </p:nvSpPr>
        <p:spPr>
          <a:xfrm>
            <a:off x="0" y="649050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3. Image 1.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634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241F8E-28AC-4E83-91EC-95D02D4AF972}"/>
              </a:ext>
            </a:extLst>
          </p:cNvPr>
          <p:cNvSpPr>
            <a:spLocks noGrp="1"/>
          </p:cNvSpPr>
          <p:nvPr>
            <p:ph idx="1"/>
          </p:nvPr>
        </p:nvSpPr>
        <p:spPr>
          <a:xfrm>
            <a:off x="431540" y="1379734"/>
            <a:ext cx="8280920" cy="4968552"/>
          </a:xfrm>
        </p:spPr>
        <p:txBody>
          <a:bodyPr/>
          <a:lstStyle/>
          <a:p>
            <a:pPr marL="0" indent="0">
              <a:buNone/>
            </a:pPr>
            <a:r>
              <a:rPr lang="en-US" sz="1800" dirty="0"/>
              <a:t>In order for individuals to feel comfortable in being as open as possible, Allies are governed by the </a:t>
            </a:r>
            <a:r>
              <a:rPr lang="en-GB" sz="1800" dirty="0"/>
              <a:t>following confidentiality rules.</a:t>
            </a:r>
          </a:p>
          <a:p>
            <a:pPr marL="0" indent="0">
              <a:buNone/>
            </a:pPr>
            <a:r>
              <a:rPr lang="en-US" sz="1800" dirty="0"/>
              <a:t>All information shared during discussions is kept confidential and is not divulged to other people, </a:t>
            </a:r>
            <a:r>
              <a:rPr lang="en-GB" sz="1800" dirty="0"/>
              <a:t>unless:</a:t>
            </a:r>
          </a:p>
          <a:p>
            <a:r>
              <a:rPr lang="en-US" sz="1800" dirty="0"/>
              <a:t>The individual has expressly consented to an Ally talking to someone on their behalf. Any decision to disclose information should be fully documented and written consent received </a:t>
            </a:r>
            <a:r>
              <a:rPr lang="en-GB" sz="1800" dirty="0"/>
              <a:t>from the person concerned.</a:t>
            </a:r>
          </a:p>
          <a:p>
            <a:r>
              <a:rPr lang="en-US" sz="1800" dirty="0"/>
              <a:t>The individual gives concern that they might seriously harm themselves or others.</a:t>
            </a:r>
          </a:p>
          <a:p>
            <a:r>
              <a:rPr lang="en-US" sz="1800" dirty="0"/>
              <a:t>Disclosing personal information may be justified as in the public interest if failure to do so may expose others to a risk of death or serious harm.</a:t>
            </a:r>
          </a:p>
          <a:p>
            <a:r>
              <a:rPr lang="en-US" sz="1800" dirty="0"/>
              <a:t>Such a situation might arise, for example, if a disclosure will be deemed to be necessary for the prevention, detection or prosecution </a:t>
            </a:r>
            <a:r>
              <a:rPr lang="en-US" sz="1800"/>
              <a:t>of crime</a:t>
            </a:r>
            <a:r>
              <a:rPr lang="en-US" sz="1800" dirty="0"/>
              <a:t>, especially crimes against the </a:t>
            </a:r>
            <a:r>
              <a:rPr lang="en-GB" sz="1800" dirty="0"/>
              <a:t>person.</a:t>
            </a:r>
            <a:r>
              <a:rPr lang="en-US" sz="1800" b="1" dirty="0"/>
              <a:t> </a:t>
            </a:r>
          </a:p>
          <a:p>
            <a:endParaRPr lang="en-US" sz="1800" b="1" dirty="0"/>
          </a:p>
          <a:p>
            <a:pPr marL="0" indent="0">
              <a:buNone/>
            </a:pPr>
            <a:r>
              <a:rPr lang="en-US" sz="1800" b="1" dirty="0"/>
              <a:t>If the above is necessary, report the situation to your own line manager who will refer such incidents to senior managers within HR</a:t>
            </a:r>
            <a:endParaRPr lang="en-GB" sz="1800" dirty="0"/>
          </a:p>
          <a:p>
            <a:pPr marL="0" indent="0">
              <a:buNone/>
            </a:pPr>
            <a:r>
              <a:rPr lang="en-US" sz="1800" dirty="0"/>
              <a:t>.</a:t>
            </a:r>
            <a:endParaRPr lang="en-GB" sz="1800" dirty="0"/>
          </a:p>
        </p:txBody>
      </p:sp>
      <p:sp>
        <p:nvSpPr>
          <p:cNvPr id="3" name="Title 2">
            <a:extLst>
              <a:ext uri="{FF2B5EF4-FFF2-40B4-BE49-F238E27FC236}">
                <a16:creationId xmlns:a16="http://schemas.microsoft.com/office/drawing/2014/main" id="{876F5A94-A033-4733-A278-0476630BCF28}"/>
              </a:ext>
            </a:extLst>
          </p:cNvPr>
          <p:cNvSpPr>
            <a:spLocks noGrp="1"/>
          </p:cNvSpPr>
          <p:nvPr>
            <p:ph type="title"/>
          </p:nvPr>
        </p:nvSpPr>
        <p:spPr/>
        <p:txBody>
          <a:bodyPr/>
          <a:lstStyle/>
          <a:p>
            <a:r>
              <a:rPr lang="en-US" dirty="0"/>
              <a:t>Confidentiality</a:t>
            </a:r>
            <a:endParaRPr lang="en-GB" dirty="0"/>
          </a:p>
        </p:txBody>
      </p:sp>
      <p:sp>
        <p:nvSpPr>
          <p:cNvPr id="6" name="TextBox 5">
            <a:extLst>
              <a:ext uri="{FF2B5EF4-FFF2-40B4-BE49-F238E27FC236}">
                <a16:creationId xmlns:a16="http://schemas.microsoft.com/office/drawing/2014/main" id="{D2A722BA-9D99-4BB7-BC3C-7F75218BBDAE}"/>
              </a:ext>
            </a:extLst>
          </p:cNvPr>
          <p:cNvSpPr txBox="1"/>
          <p:nvPr/>
        </p:nvSpPr>
        <p:spPr>
          <a:xfrm>
            <a:off x="0" y="6453336"/>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3.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07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EF9F285-D0CD-443C-94F2-39864DAF5942}"/>
              </a:ext>
            </a:extLst>
          </p:cNvPr>
          <p:cNvGraphicFramePr>
            <a:graphicFrameLocks noGrp="1"/>
          </p:cNvGraphicFramePr>
          <p:nvPr>
            <p:ph idx="1"/>
            <p:extLst>
              <p:ext uri="{D42A27DB-BD31-4B8C-83A1-F6EECF244321}">
                <p14:modId xmlns:p14="http://schemas.microsoft.com/office/powerpoint/2010/main" val="4247767486"/>
              </p:ext>
            </p:extLst>
          </p:nvPr>
        </p:nvGraphicFramePr>
        <p:xfrm>
          <a:off x="359407" y="1239741"/>
          <a:ext cx="8425185" cy="5423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A4C5A1C-114D-4C97-9969-C44CC9439FF7}"/>
              </a:ext>
            </a:extLst>
          </p:cNvPr>
          <p:cNvSpPr>
            <a:spLocks noGrp="1"/>
          </p:cNvSpPr>
          <p:nvPr>
            <p:ph type="title"/>
          </p:nvPr>
        </p:nvSpPr>
        <p:spPr/>
        <p:txBody>
          <a:bodyPr/>
          <a:lstStyle/>
          <a:p>
            <a:r>
              <a:rPr lang="en-US" dirty="0"/>
              <a:t>Use a 4-Step Approach</a:t>
            </a:r>
            <a:endParaRPr lang="en-GB" dirty="0"/>
          </a:p>
        </p:txBody>
      </p:sp>
      <p:sp>
        <p:nvSpPr>
          <p:cNvPr id="2" name="Rectangle: Rounded Corners 1">
            <a:extLst>
              <a:ext uri="{FF2B5EF4-FFF2-40B4-BE49-F238E27FC236}">
                <a16:creationId xmlns:a16="http://schemas.microsoft.com/office/drawing/2014/main" id="{3B0D5631-B65A-4C4F-92D9-B0DE71422B49}"/>
              </a:ext>
            </a:extLst>
          </p:cNvPr>
          <p:cNvSpPr/>
          <p:nvPr/>
        </p:nvSpPr>
        <p:spPr bwMode="auto">
          <a:xfrm>
            <a:off x="5796136" y="1239741"/>
            <a:ext cx="3168352" cy="182921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Consider your judgements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000000"/>
                </a:solidFill>
                <a:latin typeface="Arial" charset="0"/>
                <a:ea typeface="ＭＳ Ｐゴシック" charset="0"/>
                <a:cs typeface="ＭＳ Ｐゴシック" charset="0"/>
              </a:rPr>
              <a:t>Are you having the conversation in an appropriate space and at the right time?</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Assess for any immediate danger e.g. suicidal, panic attack, traumatic event</a:t>
            </a:r>
            <a:endParaRPr kumimoji="0" lang="en-GB" sz="1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 name="Rectangle: Rounded Corners 4">
            <a:extLst>
              <a:ext uri="{FF2B5EF4-FFF2-40B4-BE49-F238E27FC236}">
                <a16:creationId xmlns:a16="http://schemas.microsoft.com/office/drawing/2014/main" id="{D41DE1FA-DEAB-4DFE-9CE4-891668D32D3D}"/>
              </a:ext>
            </a:extLst>
          </p:cNvPr>
          <p:cNvSpPr/>
          <p:nvPr/>
        </p:nvSpPr>
        <p:spPr bwMode="auto">
          <a:xfrm>
            <a:off x="5796136" y="4703649"/>
            <a:ext cx="3168352" cy="182921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Ask appropriate, clarifying questions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000000"/>
                </a:solidFill>
                <a:latin typeface="Arial" charset="0"/>
                <a:ea typeface="ＭＳ Ｐゴシック" charset="0"/>
                <a:cs typeface="ＭＳ Ｐゴシック" charset="0"/>
              </a:rPr>
              <a:t>Reflect back</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Consider your body language and eye contact</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000000"/>
                </a:solidFill>
                <a:latin typeface="Arial" charset="0"/>
                <a:ea typeface="ＭＳ Ｐゴシック" charset="0"/>
                <a:cs typeface="ＭＳ Ｐゴシック" charset="0"/>
              </a:rPr>
              <a:t>Avoid confrontation unless necessary in an emergency</a:t>
            </a:r>
          </a:p>
        </p:txBody>
      </p:sp>
      <p:sp>
        <p:nvSpPr>
          <p:cNvPr id="6" name="Rectangle: Rounded Corners 5">
            <a:extLst>
              <a:ext uri="{FF2B5EF4-FFF2-40B4-BE49-F238E27FC236}">
                <a16:creationId xmlns:a16="http://schemas.microsoft.com/office/drawing/2014/main" id="{980C8E4F-D1F6-46AF-A781-BD613492BB12}"/>
              </a:ext>
            </a:extLst>
          </p:cNvPr>
          <p:cNvSpPr/>
          <p:nvPr/>
        </p:nvSpPr>
        <p:spPr bwMode="auto">
          <a:xfrm>
            <a:off x="154564" y="4715008"/>
            <a:ext cx="3168352" cy="1829219"/>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Think about what support you have available.</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000000"/>
                </a:solidFill>
                <a:latin typeface="Arial" charset="0"/>
                <a:ea typeface="ＭＳ Ｐゴシック" charset="0"/>
                <a:cs typeface="ＭＳ Ｐゴシック" charset="0"/>
              </a:rPr>
              <a:t>Discuss a range of options e.g. speaking to GP, confidential helplines, EAP’s.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400" dirty="0">
              <a:solidFill>
                <a:srgbClr val="000000"/>
              </a:solidFill>
              <a:latin typeface="Arial" charset="0"/>
              <a:ea typeface="ＭＳ Ｐゴシック" charset="0"/>
              <a:cs typeface="ＭＳ Ｐゴシック" charset="0"/>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000000"/>
                </a:solidFill>
                <a:latin typeface="Arial" charset="0"/>
                <a:ea typeface="ＭＳ Ｐゴシック" charset="0"/>
                <a:cs typeface="ＭＳ Ｐゴシック" charset="0"/>
              </a:rPr>
              <a:t>And if they don’t want help? Explore why with them.</a:t>
            </a:r>
          </a:p>
        </p:txBody>
      </p:sp>
      <p:sp>
        <p:nvSpPr>
          <p:cNvPr id="7" name="Rectangle: Rounded Corners 6">
            <a:extLst>
              <a:ext uri="{FF2B5EF4-FFF2-40B4-BE49-F238E27FC236}">
                <a16:creationId xmlns:a16="http://schemas.microsoft.com/office/drawing/2014/main" id="{0297D13B-456F-4FFD-8080-F9263D348504}"/>
              </a:ext>
            </a:extLst>
          </p:cNvPr>
          <p:cNvSpPr/>
          <p:nvPr/>
        </p:nvSpPr>
        <p:spPr bwMode="auto">
          <a:xfrm>
            <a:off x="179510" y="1251100"/>
            <a:ext cx="3143405" cy="196187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Encourage the individual to look into different Wellbeing tools and techniques (books, Mindfulness, Exercise…)</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000000"/>
                </a:solidFill>
                <a:latin typeface="Arial" charset="0"/>
                <a:ea typeface="ＭＳ Ｐゴシック" charset="0"/>
                <a:cs typeface="ＭＳ Ｐゴシック" charset="0"/>
              </a:rPr>
              <a:t>Encourage to draw upon support from friends, family and work colleagues (i.e. telling a manager)</a:t>
            </a:r>
          </a:p>
        </p:txBody>
      </p:sp>
      <p:sp>
        <p:nvSpPr>
          <p:cNvPr id="9" name="TextBox 8">
            <a:extLst>
              <a:ext uri="{FF2B5EF4-FFF2-40B4-BE49-F238E27FC236}">
                <a16:creationId xmlns:a16="http://schemas.microsoft.com/office/drawing/2014/main" id="{30BC8A90-01CC-477C-AC7B-9594856F057F}"/>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4.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0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6D1F38-E341-43DC-A77D-D0911FEDE149}"/>
              </a:ext>
            </a:extLst>
          </p:cNvPr>
          <p:cNvSpPr>
            <a:spLocks noGrp="1"/>
          </p:cNvSpPr>
          <p:nvPr>
            <p:ph idx="1"/>
          </p:nvPr>
        </p:nvSpPr>
        <p:spPr/>
        <p:txBody>
          <a:bodyPr/>
          <a:lstStyle/>
          <a:p>
            <a:pPr marL="0" indent="0">
              <a:buNone/>
            </a:pPr>
            <a:r>
              <a:rPr lang="en-GB" dirty="0"/>
              <a:t>A member of staff who has recently separated from their long term partner. They are experiencing financial hardship and having difficulty concentrating when at work. The concerns are heightened as they have indicated thoughts of suicide. </a:t>
            </a:r>
          </a:p>
          <a:p>
            <a:endParaRPr lang="en-GB" dirty="0"/>
          </a:p>
        </p:txBody>
      </p:sp>
      <p:sp>
        <p:nvSpPr>
          <p:cNvPr id="3" name="Title 2">
            <a:extLst>
              <a:ext uri="{FF2B5EF4-FFF2-40B4-BE49-F238E27FC236}">
                <a16:creationId xmlns:a16="http://schemas.microsoft.com/office/drawing/2014/main" id="{B83CD595-0AB3-4985-B73D-868426218656}"/>
              </a:ext>
            </a:extLst>
          </p:cNvPr>
          <p:cNvSpPr>
            <a:spLocks noGrp="1"/>
          </p:cNvSpPr>
          <p:nvPr>
            <p:ph type="title"/>
          </p:nvPr>
        </p:nvSpPr>
        <p:spPr/>
        <p:txBody>
          <a:bodyPr/>
          <a:lstStyle/>
          <a:p>
            <a:r>
              <a:rPr lang="en-US" dirty="0"/>
              <a:t>Case Study 1</a:t>
            </a:r>
            <a:endParaRPr lang="en-GB" dirty="0"/>
          </a:p>
        </p:txBody>
      </p:sp>
      <p:graphicFrame>
        <p:nvGraphicFramePr>
          <p:cNvPr id="4" name="Content Placeholder 3">
            <a:extLst>
              <a:ext uri="{FF2B5EF4-FFF2-40B4-BE49-F238E27FC236}">
                <a16:creationId xmlns:a16="http://schemas.microsoft.com/office/drawing/2014/main" id="{57811CC0-FB20-4675-81DF-426E287A2FA5}"/>
              </a:ext>
            </a:extLst>
          </p:cNvPr>
          <p:cNvGraphicFramePr>
            <a:graphicFrameLocks/>
          </p:cNvGraphicFramePr>
          <p:nvPr>
            <p:extLst>
              <p:ext uri="{D42A27DB-BD31-4B8C-83A1-F6EECF244321}">
                <p14:modId xmlns:p14="http://schemas.microsoft.com/office/powerpoint/2010/main" val="2157974874"/>
              </p:ext>
            </p:extLst>
          </p:nvPr>
        </p:nvGraphicFramePr>
        <p:xfrm>
          <a:off x="906015" y="3244115"/>
          <a:ext cx="5468146" cy="338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a:extLst>
              <a:ext uri="{FF2B5EF4-FFF2-40B4-BE49-F238E27FC236}">
                <a16:creationId xmlns:a16="http://schemas.microsoft.com/office/drawing/2014/main" id="{6815973E-0B88-46DC-A63F-A6B549182C12}"/>
              </a:ext>
            </a:extLst>
          </p:cNvPr>
          <p:cNvSpPr txBox="1">
            <a:spLocks/>
          </p:cNvSpPr>
          <p:nvPr/>
        </p:nvSpPr>
        <p:spPr bwMode="auto">
          <a:xfrm>
            <a:off x="5572082" y="3316052"/>
            <a:ext cx="3416188" cy="310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
              <a:defRPr sz="2500">
                <a:solidFill>
                  <a:schemeClr val="accent6"/>
                </a:solidFill>
                <a:latin typeface="Arial Narrow" panose="020B0606020202030204" pitchFamily="34" charset="0"/>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rgbClr val="0070C0"/>
                </a:solidFill>
                <a:latin typeface="Arial Narrow" panose="020B0606020202030204" pitchFamily="34" charset="0"/>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800">
                <a:solidFill>
                  <a:srgbClr val="0070C0"/>
                </a:solidFill>
                <a:latin typeface="Arial Narrow" panose="020B0606020202030204" pitchFamily="34" charset="0"/>
                <a:ea typeface="+mn-ea"/>
                <a:cs typeface="+mn-cs"/>
              </a:defRPr>
            </a:lvl3pPr>
            <a:lvl4pPr marL="1600200" indent="-228600" algn="l" rtl="0" eaLnBrk="0" fontAlgn="base" hangingPunct="0">
              <a:spcBef>
                <a:spcPct val="20000"/>
              </a:spcBef>
              <a:spcAft>
                <a:spcPct val="0"/>
              </a:spcAft>
              <a:buFont typeface="Wingdings" panose="05000000000000000000" pitchFamily="2" charset="2"/>
              <a:buChar char="§"/>
              <a:defRPr sz="1800">
                <a:solidFill>
                  <a:srgbClr val="0070C0"/>
                </a:solidFill>
                <a:latin typeface="Arial Narrow" panose="020B0606020202030204" pitchFamily="34" charset="0"/>
                <a:ea typeface="+mn-ea"/>
                <a:cs typeface="+mn-cs"/>
              </a:defRPr>
            </a:lvl4pPr>
            <a:lvl5pPr marL="2057400" indent="-228600" algn="l" rtl="0" eaLnBrk="0" fontAlgn="base" hangingPunct="0">
              <a:spcBef>
                <a:spcPct val="20000"/>
              </a:spcBef>
              <a:spcAft>
                <a:spcPct val="0"/>
              </a:spcAft>
              <a:buFont typeface="Wingdings" panose="05000000000000000000" pitchFamily="2" charset="2"/>
              <a:buChar char="§"/>
              <a:defRPr sz="1800">
                <a:solidFill>
                  <a:srgbClr val="0070C0"/>
                </a:solidFill>
                <a:latin typeface="Arial Narrow" panose="020B060602020203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 typeface="Wingdings" panose="05000000000000000000" pitchFamily="2" charset="2"/>
              <a:buNone/>
            </a:pPr>
            <a:r>
              <a:rPr lang="en-GB" sz="2000" kern="0" dirty="0"/>
              <a:t>Consider:</a:t>
            </a:r>
          </a:p>
          <a:p>
            <a:pPr>
              <a:buFontTx/>
              <a:buChar char="-"/>
            </a:pPr>
            <a:r>
              <a:rPr lang="en-GB" sz="2000" kern="0" dirty="0"/>
              <a:t>Are there are immediate dangers?</a:t>
            </a:r>
          </a:p>
          <a:p>
            <a:pPr>
              <a:buFontTx/>
              <a:buChar char="-"/>
            </a:pPr>
            <a:r>
              <a:rPr lang="en-GB" sz="2000" kern="0" dirty="0"/>
              <a:t>What questions could you ask?</a:t>
            </a:r>
          </a:p>
          <a:p>
            <a:pPr>
              <a:buFontTx/>
              <a:buChar char="-"/>
            </a:pPr>
            <a:r>
              <a:rPr lang="en-GB" sz="2000" kern="0" dirty="0"/>
              <a:t>Will the answers to your questions depend on what action you then take?</a:t>
            </a:r>
          </a:p>
          <a:p>
            <a:pPr>
              <a:buFontTx/>
              <a:buChar char="-"/>
            </a:pPr>
            <a:r>
              <a:rPr lang="en-GB" sz="2000" kern="0" dirty="0"/>
              <a:t>Where could you signpost the individual to? What support is available?</a:t>
            </a:r>
          </a:p>
          <a:p>
            <a:pPr>
              <a:buFontTx/>
              <a:buChar char="-"/>
            </a:pPr>
            <a:endParaRPr lang="en-GB" sz="2000" kern="0" dirty="0"/>
          </a:p>
        </p:txBody>
      </p:sp>
      <p:sp>
        <p:nvSpPr>
          <p:cNvPr id="7" name="TextBox 6">
            <a:extLst>
              <a:ext uri="{FF2B5EF4-FFF2-40B4-BE49-F238E27FC236}">
                <a16:creationId xmlns:a16="http://schemas.microsoft.com/office/drawing/2014/main" id="{2BABF1A5-65B4-4A07-B1B5-38347CFD7102}"/>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4.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979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96AB37-5490-4308-BBE2-AC8DD7F75E0D}"/>
              </a:ext>
            </a:extLst>
          </p:cNvPr>
          <p:cNvSpPr>
            <a:spLocks noGrp="1"/>
          </p:cNvSpPr>
          <p:nvPr>
            <p:ph idx="1"/>
          </p:nvPr>
        </p:nvSpPr>
        <p:spPr/>
        <p:txBody>
          <a:bodyPr/>
          <a:lstStyle/>
          <a:p>
            <a:pPr marL="0" indent="0">
              <a:buNone/>
            </a:pPr>
            <a:r>
              <a:rPr lang="en-GB" dirty="0"/>
              <a:t>A member of staff has recently been diagnosed with depression following a family bereavement.  They have made a self referral to counselling services and is receiving new medication from their doctor. They find it difficult to get out of bed on a morning and their line manager has expressed concerns.  </a:t>
            </a:r>
          </a:p>
          <a:p>
            <a:pPr marL="0" indent="0">
              <a:buNone/>
            </a:pPr>
            <a:endParaRPr lang="en-GB" dirty="0"/>
          </a:p>
        </p:txBody>
      </p:sp>
      <p:sp>
        <p:nvSpPr>
          <p:cNvPr id="3" name="Title 2">
            <a:extLst>
              <a:ext uri="{FF2B5EF4-FFF2-40B4-BE49-F238E27FC236}">
                <a16:creationId xmlns:a16="http://schemas.microsoft.com/office/drawing/2014/main" id="{F99B4C08-32C6-432D-8F11-F8D1608140AA}"/>
              </a:ext>
            </a:extLst>
          </p:cNvPr>
          <p:cNvSpPr>
            <a:spLocks noGrp="1"/>
          </p:cNvSpPr>
          <p:nvPr>
            <p:ph type="title"/>
          </p:nvPr>
        </p:nvSpPr>
        <p:spPr/>
        <p:txBody>
          <a:bodyPr/>
          <a:lstStyle/>
          <a:p>
            <a:r>
              <a:rPr lang="en-US" dirty="0"/>
              <a:t>Case Study 2</a:t>
            </a:r>
            <a:endParaRPr lang="en-GB" dirty="0"/>
          </a:p>
        </p:txBody>
      </p:sp>
      <p:graphicFrame>
        <p:nvGraphicFramePr>
          <p:cNvPr id="6" name="Content Placeholder 3">
            <a:extLst>
              <a:ext uri="{FF2B5EF4-FFF2-40B4-BE49-F238E27FC236}">
                <a16:creationId xmlns:a16="http://schemas.microsoft.com/office/drawing/2014/main" id="{ACEF8676-A0E8-489F-9C37-D68922848230}"/>
              </a:ext>
            </a:extLst>
          </p:cNvPr>
          <p:cNvGraphicFramePr>
            <a:graphicFrameLocks/>
          </p:cNvGraphicFramePr>
          <p:nvPr>
            <p:extLst>
              <p:ext uri="{D42A27DB-BD31-4B8C-83A1-F6EECF244321}">
                <p14:modId xmlns:p14="http://schemas.microsoft.com/office/powerpoint/2010/main" val="4212822315"/>
              </p:ext>
            </p:extLst>
          </p:nvPr>
        </p:nvGraphicFramePr>
        <p:xfrm>
          <a:off x="971600" y="3360037"/>
          <a:ext cx="5468146" cy="338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1">
            <a:extLst>
              <a:ext uri="{FF2B5EF4-FFF2-40B4-BE49-F238E27FC236}">
                <a16:creationId xmlns:a16="http://schemas.microsoft.com/office/drawing/2014/main" id="{0BDB5F6D-7B49-416C-A7A7-178FAAC64F89}"/>
              </a:ext>
            </a:extLst>
          </p:cNvPr>
          <p:cNvSpPr txBox="1">
            <a:spLocks/>
          </p:cNvSpPr>
          <p:nvPr/>
        </p:nvSpPr>
        <p:spPr bwMode="auto">
          <a:xfrm>
            <a:off x="5637667" y="3431974"/>
            <a:ext cx="3416188" cy="310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
              <a:defRPr sz="2500">
                <a:solidFill>
                  <a:schemeClr val="accent6"/>
                </a:solidFill>
                <a:latin typeface="Arial Narrow" panose="020B0606020202030204" pitchFamily="34" charset="0"/>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rgbClr val="0070C0"/>
                </a:solidFill>
                <a:latin typeface="Arial Narrow" panose="020B0606020202030204" pitchFamily="34" charset="0"/>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800">
                <a:solidFill>
                  <a:srgbClr val="0070C0"/>
                </a:solidFill>
                <a:latin typeface="Arial Narrow" panose="020B0606020202030204" pitchFamily="34" charset="0"/>
                <a:ea typeface="+mn-ea"/>
                <a:cs typeface="+mn-cs"/>
              </a:defRPr>
            </a:lvl3pPr>
            <a:lvl4pPr marL="1600200" indent="-228600" algn="l" rtl="0" eaLnBrk="0" fontAlgn="base" hangingPunct="0">
              <a:spcBef>
                <a:spcPct val="20000"/>
              </a:spcBef>
              <a:spcAft>
                <a:spcPct val="0"/>
              </a:spcAft>
              <a:buFont typeface="Wingdings" panose="05000000000000000000" pitchFamily="2" charset="2"/>
              <a:buChar char="§"/>
              <a:defRPr sz="1800">
                <a:solidFill>
                  <a:srgbClr val="0070C0"/>
                </a:solidFill>
                <a:latin typeface="Arial Narrow" panose="020B0606020202030204" pitchFamily="34" charset="0"/>
                <a:ea typeface="+mn-ea"/>
                <a:cs typeface="+mn-cs"/>
              </a:defRPr>
            </a:lvl4pPr>
            <a:lvl5pPr marL="2057400" indent="-228600" algn="l" rtl="0" eaLnBrk="0" fontAlgn="base" hangingPunct="0">
              <a:spcBef>
                <a:spcPct val="20000"/>
              </a:spcBef>
              <a:spcAft>
                <a:spcPct val="0"/>
              </a:spcAft>
              <a:buFont typeface="Wingdings" panose="05000000000000000000" pitchFamily="2" charset="2"/>
              <a:buChar char="§"/>
              <a:defRPr sz="1800">
                <a:solidFill>
                  <a:srgbClr val="0070C0"/>
                </a:solidFill>
                <a:latin typeface="Arial Narrow" panose="020B060602020203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Font typeface="Wingdings" panose="05000000000000000000" pitchFamily="2" charset="2"/>
              <a:buNone/>
            </a:pPr>
            <a:r>
              <a:rPr lang="en-GB" sz="2000" kern="0" dirty="0"/>
              <a:t>Consider:</a:t>
            </a:r>
          </a:p>
          <a:p>
            <a:pPr>
              <a:buFontTx/>
              <a:buChar char="-"/>
            </a:pPr>
            <a:r>
              <a:rPr lang="en-GB" sz="2000" kern="0" dirty="0"/>
              <a:t>Are there are immediate dangers?</a:t>
            </a:r>
          </a:p>
          <a:p>
            <a:pPr>
              <a:buFontTx/>
              <a:buChar char="-"/>
            </a:pPr>
            <a:r>
              <a:rPr lang="en-GB" sz="2000" kern="0" dirty="0"/>
              <a:t>What questions could you ask?</a:t>
            </a:r>
          </a:p>
          <a:p>
            <a:pPr>
              <a:buFontTx/>
              <a:buChar char="-"/>
            </a:pPr>
            <a:r>
              <a:rPr lang="en-GB" sz="2000" kern="0" dirty="0"/>
              <a:t>Will the answers to your questions depend on what action you then take?</a:t>
            </a:r>
          </a:p>
          <a:p>
            <a:pPr>
              <a:buFontTx/>
              <a:buChar char="-"/>
            </a:pPr>
            <a:r>
              <a:rPr lang="en-GB" sz="2000" kern="0" dirty="0"/>
              <a:t>Where could you signpost the individual to? What support is available?</a:t>
            </a:r>
          </a:p>
          <a:p>
            <a:pPr>
              <a:buFontTx/>
              <a:buChar char="-"/>
            </a:pPr>
            <a:endParaRPr lang="en-GB" sz="2000" kern="0" dirty="0"/>
          </a:p>
        </p:txBody>
      </p:sp>
      <p:sp>
        <p:nvSpPr>
          <p:cNvPr id="8" name="TextBox 7">
            <a:extLst>
              <a:ext uri="{FF2B5EF4-FFF2-40B4-BE49-F238E27FC236}">
                <a16:creationId xmlns:a16="http://schemas.microsoft.com/office/drawing/2014/main" id="{1AD72F6C-5A49-4DC7-B9C7-777AB9E03FD8}"/>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4.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8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49F59-2084-495F-9A90-961B95CD19C7}"/>
              </a:ext>
            </a:extLst>
          </p:cNvPr>
          <p:cNvSpPr txBox="1"/>
          <p:nvPr/>
        </p:nvSpPr>
        <p:spPr>
          <a:xfrm>
            <a:off x="755576" y="2348880"/>
            <a:ext cx="7632848" cy="1754326"/>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Supporting a person in crisis or distress</a:t>
            </a:r>
            <a:endParaRPr lang="en-GB" sz="5400" dirty="0">
              <a:solidFill>
                <a:schemeClr val="bg1"/>
              </a:solidFill>
              <a:latin typeface="Arial Narrow" panose="020B0606020202030204" pitchFamily="34" charset="0"/>
            </a:endParaRPr>
          </a:p>
        </p:txBody>
      </p:sp>
      <p:sp>
        <p:nvSpPr>
          <p:cNvPr id="5" name="Slide Number Placeholder 4">
            <a:extLst>
              <a:ext uri="{FF2B5EF4-FFF2-40B4-BE49-F238E27FC236}">
                <a16:creationId xmlns:a16="http://schemas.microsoft.com/office/drawing/2014/main" id="{96C409A1-B6C8-40F7-86F2-A6B58682E7D8}"/>
              </a:ext>
            </a:extLst>
          </p:cNvPr>
          <p:cNvSpPr>
            <a:spLocks noGrp="1"/>
          </p:cNvSpPr>
          <p:nvPr>
            <p:ph type="sldNum" sz="quarter" idx="12"/>
          </p:nvPr>
        </p:nvSpPr>
        <p:spPr/>
        <p:txBody>
          <a:bodyPr/>
          <a:lstStyle/>
          <a:p>
            <a:fld id="{C5E9949C-382D-4862-AED5-6EC6470AF7DA}" type="slidenum">
              <a:rPr lang="en-US" smtClean="0">
                <a:solidFill>
                  <a:srgbClr val="000000"/>
                </a:solidFill>
              </a:rPr>
              <a:pPr/>
              <a:t>17</a:t>
            </a:fld>
            <a:endParaRPr lang="en-US" dirty="0">
              <a:solidFill>
                <a:srgbClr val="000000"/>
              </a:solidFill>
            </a:endParaRPr>
          </a:p>
        </p:txBody>
      </p:sp>
    </p:spTree>
    <p:extLst>
      <p:ext uri="{BB962C8B-B14F-4D97-AF65-F5344CB8AC3E}">
        <p14:creationId xmlns:p14="http://schemas.microsoft.com/office/powerpoint/2010/main" val="386507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B57C6A-2A3E-4EF4-9902-21BCEC33E34C}"/>
              </a:ext>
            </a:extLst>
          </p:cNvPr>
          <p:cNvSpPr>
            <a:spLocks noGrp="1"/>
          </p:cNvSpPr>
          <p:nvPr>
            <p:ph idx="1"/>
          </p:nvPr>
        </p:nvSpPr>
        <p:spPr/>
        <p:txBody>
          <a:bodyPr/>
          <a:lstStyle/>
          <a:p>
            <a:pPr marL="0" indent="0">
              <a:buNone/>
            </a:pPr>
            <a:r>
              <a:rPr lang="en-US" dirty="0"/>
              <a:t>How to help someone at immediate risk of suicide:</a:t>
            </a:r>
          </a:p>
          <a:p>
            <a:pPr marL="457200" indent="-457200">
              <a:buFont typeface="+mj-lt"/>
              <a:buAutoNum type="arabicPeriod"/>
            </a:pPr>
            <a:r>
              <a:rPr lang="en-US" b="1" dirty="0"/>
              <a:t>Ensure your own personal safety</a:t>
            </a:r>
          </a:p>
          <a:p>
            <a:pPr lvl="1" indent="-342900">
              <a:buFontTx/>
              <a:buChar char="-"/>
            </a:pPr>
            <a:r>
              <a:rPr lang="en-US" dirty="0"/>
              <a:t>Don’t get involved physically if the person is distressed and threatening</a:t>
            </a:r>
          </a:p>
          <a:p>
            <a:pPr lvl="1" indent="-342900">
              <a:buFontTx/>
              <a:buChar char="-"/>
            </a:pPr>
            <a:r>
              <a:rPr lang="en-US" dirty="0"/>
              <a:t>Call for assistance (see step 3 below), particularly if someone is threatening to self-harm or threatening harm to others.</a:t>
            </a:r>
          </a:p>
          <a:p>
            <a:pPr lvl="1" indent="-342900">
              <a:buFontTx/>
              <a:buChar char="-"/>
            </a:pPr>
            <a:r>
              <a:rPr lang="en-US" dirty="0"/>
              <a:t>Observe from a safe position until help arrive</a:t>
            </a:r>
          </a:p>
          <a:p>
            <a:pPr marL="457200" indent="-457200">
              <a:buFont typeface="+mj-lt"/>
              <a:buAutoNum type="arabicPeriod"/>
            </a:pPr>
            <a:r>
              <a:rPr lang="en-US" b="1" dirty="0"/>
              <a:t>Ensure the person is not left alone</a:t>
            </a:r>
          </a:p>
          <a:p>
            <a:pPr marL="400050" lvl="1" indent="0">
              <a:buNone/>
            </a:pPr>
            <a:r>
              <a:rPr lang="en-US" dirty="0"/>
              <a:t>- Stay with the person if you think that the risk of suicide is high or</a:t>
            </a:r>
          </a:p>
          <a:p>
            <a:pPr marL="400050" lvl="1" indent="0">
              <a:buNone/>
            </a:pPr>
            <a:r>
              <a:rPr lang="en-US" dirty="0"/>
              <a:t>- Arrange for someone to be with them while they get through the immediate crisis.</a:t>
            </a:r>
          </a:p>
          <a:p>
            <a:pPr marL="457200" indent="-457200">
              <a:buFont typeface="+mj-lt"/>
              <a:buAutoNum type="arabicPeriod"/>
            </a:pPr>
            <a:r>
              <a:rPr lang="en-US" b="1" dirty="0"/>
              <a:t>Arrange immediate help</a:t>
            </a:r>
          </a:p>
          <a:p>
            <a:pPr lvl="1" indent="-342900">
              <a:buFontTx/>
              <a:buChar char="-"/>
            </a:pPr>
            <a:r>
              <a:rPr lang="en-US" dirty="0"/>
              <a:t>Phone their GP and ask for an emergency home visit or</a:t>
            </a:r>
          </a:p>
          <a:p>
            <a:pPr lvl="1" indent="-342900">
              <a:buFontTx/>
              <a:buChar char="-"/>
            </a:pPr>
            <a:r>
              <a:rPr lang="en-US" dirty="0"/>
              <a:t>Call 999 or</a:t>
            </a:r>
          </a:p>
          <a:p>
            <a:pPr lvl="1" indent="-342900">
              <a:buFontTx/>
              <a:buChar char="-"/>
            </a:pPr>
            <a:r>
              <a:rPr lang="en-US" dirty="0"/>
              <a:t>Call the Samaritans on 116 123 (24 hours a day)</a:t>
            </a:r>
          </a:p>
        </p:txBody>
      </p:sp>
      <p:sp>
        <p:nvSpPr>
          <p:cNvPr id="3" name="Title 2">
            <a:extLst>
              <a:ext uri="{FF2B5EF4-FFF2-40B4-BE49-F238E27FC236}">
                <a16:creationId xmlns:a16="http://schemas.microsoft.com/office/drawing/2014/main" id="{D8299668-6311-4C27-B7D3-C8A094FE2E7B}"/>
              </a:ext>
            </a:extLst>
          </p:cNvPr>
          <p:cNvSpPr>
            <a:spLocks noGrp="1"/>
          </p:cNvSpPr>
          <p:nvPr>
            <p:ph type="title"/>
          </p:nvPr>
        </p:nvSpPr>
        <p:spPr/>
        <p:txBody>
          <a:bodyPr/>
          <a:lstStyle/>
          <a:p>
            <a:r>
              <a:rPr lang="en-US" dirty="0"/>
              <a:t>How to Assist in a Suicidal Crisis</a:t>
            </a:r>
            <a:br>
              <a:rPr lang="en-US" dirty="0"/>
            </a:br>
            <a:r>
              <a:rPr lang="en-US" i="1" dirty="0"/>
              <a:t>MHFA England </a:t>
            </a:r>
            <a:endParaRPr lang="en-GB" dirty="0"/>
          </a:p>
        </p:txBody>
      </p:sp>
      <p:sp>
        <p:nvSpPr>
          <p:cNvPr id="4" name="TextBox 3">
            <a:extLst>
              <a:ext uri="{FF2B5EF4-FFF2-40B4-BE49-F238E27FC236}">
                <a16:creationId xmlns:a16="http://schemas.microsoft.com/office/drawing/2014/main" id="{1CCC1DF9-5C32-4FAF-8307-7885A9C0540C}"/>
              </a:ext>
            </a:extLst>
          </p:cNvPr>
          <p:cNvSpPr txBox="1"/>
          <p:nvPr/>
        </p:nvSpPr>
        <p:spPr>
          <a:xfrm>
            <a:off x="6907796" y="1228110"/>
            <a:ext cx="2088232" cy="369332"/>
          </a:xfrm>
          <a:prstGeom prst="rect">
            <a:avLst/>
          </a:prstGeom>
          <a:noFill/>
        </p:spPr>
        <p:txBody>
          <a:bodyPr wrap="square" rtlCol="0">
            <a:spAutoFit/>
          </a:bodyPr>
          <a:lstStyle/>
          <a:p>
            <a:r>
              <a:rPr lang="en-US" dirty="0">
                <a:latin typeface="Arial Narrow" panose="020B0606020202030204" pitchFamily="34" charset="0"/>
              </a:rPr>
              <a:t>MHFA England (2016)</a:t>
            </a:r>
            <a:endParaRPr lang="en-GB" dirty="0">
              <a:latin typeface="Arial Narrow" panose="020B0606020202030204" pitchFamily="34" charset="0"/>
            </a:endParaRPr>
          </a:p>
        </p:txBody>
      </p:sp>
      <p:sp>
        <p:nvSpPr>
          <p:cNvPr id="6" name="TextBox 5">
            <a:extLst>
              <a:ext uri="{FF2B5EF4-FFF2-40B4-BE49-F238E27FC236}">
                <a16:creationId xmlns:a16="http://schemas.microsoft.com/office/drawing/2014/main" id="{6F82AE12-B837-4111-9017-124F3DA9735A}"/>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5.</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316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B57C6A-2A3E-4EF4-9902-21BCEC33E34C}"/>
              </a:ext>
            </a:extLst>
          </p:cNvPr>
          <p:cNvSpPr>
            <a:spLocks noGrp="1"/>
          </p:cNvSpPr>
          <p:nvPr>
            <p:ph idx="1"/>
          </p:nvPr>
        </p:nvSpPr>
        <p:spPr/>
        <p:txBody>
          <a:bodyPr/>
          <a:lstStyle/>
          <a:p>
            <a:pPr marL="0" indent="0">
              <a:buNone/>
            </a:pPr>
            <a:endParaRPr lang="en-US" b="1" dirty="0"/>
          </a:p>
          <a:p>
            <a:pPr marL="457200" indent="-457200">
              <a:buFont typeface="+mj-lt"/>
              <a:buAutoNum type="arabicPeriod" startAt="4"/>
            </a:pPr>
            <a:r>
              <a:rPr lang="en-US" b="1" dirty="0"/>
              <a:t>If the person is consuming alcohol or drugs, try to discourage them from taking anymore. </a:t>
            </a:r>
          </a:p>
          <a:p>
            <a:pPr marL="457200" indent="-457200">
              <a:buFont typeface="+mj-lt"/>
              <a:buAutoNum type="arabicPeriod" startAt="4"/>
            </a:pPr>
            <a:endParaRPr lang="en-US" b="1" dirty="0"/>
          </a:p>
          <a:p>
            <a:pPr marL="457200" indent="-457200">
              <a:buFont typeface="+mj-lt"/>
              <a:buAutoNum type="arabicPeriod" startAt="4"/>
            </a:pPr>
            <a:r>
              <a:rPr lang="en-US" b="1" dirty="0"/>
              <a:t>Try to ensure that the person does not have ready access to some means to take their life.</a:t>
            </a:r>
          </a:p>
          <a:p>
            <a:pPr marL="457200" indent="-457200">
              <a:buFont typeface="+mj-lt"/>
              <a:buAutoNum type="arabicPeriod" startAt="4"/>
            </a:pPr>
            <a:endParaRPr lang="en-US" b="1" dirty="0"/>
          </a:p>
          <a:p>
            <a:pPr marL="457200" indent="-457200">
              <a:buFont typeface="+mj-lt"/>
              <a:buAutoNum type="arabicPeriod" startAt="4"/>
            </a:pPr>
            <a:r>
              <a:rPr lang="en-US" b="1" dirty="0"/>
              <a:t>Encourage the person to talk</a:t>
            </a:r>
          </a:p>
          <a:p>
            <a:pPr lvl="1" indent="-342900">
              <a:buFontTx/>
              <a:buChar char="-"/>
            </a:pPr>
            <a:r>
              <a:rPr lang="en-US" dirty="0"/>
              <a:t>Listen without judgment</a:t>
            </a:r>
          </a:p>
          <a:p>
            <a:pPr lvl="1" indent="-342900">
              <a:buFontTx/>
              <a:buChar char="-"/>
            </a:pPr>
            <a:r>
              <a:rPr lang="en-US" dirty="0"/>
              <a:t>Be polite and respectful</a:t>
            </a:r>
          </a:p>
          <a:p>
            <a:pPr lvl="1" indent="-342900">
              <a:buFontTx/>
              <a:buChar char="-"/>
            </a:pPr>
            <a:r>
              <a:rPr lang="en-US" dirty="0"/>
              <a:t>Don’t deny the persons feelings</a:t>
            </a:r>
          </a:p>
          <a:p>
            <a:pPr lvl="1" indent="-342900">
              <a:buFontTx/>
              <a:buChar char="-"/>
            </a:pPr>
            <a:r>
              <a:rPr lang="en-US" dirty="0"/>
              <a:t>Don’t try to give advice</a:t>
            </a:r>
          </a:p>
          <a:p>
            <a:pPr lvl="1" indent="-342900">
              <a:buFontTx/>
              <a:buChar char="-"/>
            </a:pPr>
            <a:r>
              <a:rPr lang="en-US" dirty="0"/>
              <a:t>Give reassurance that help is available (BUT DON’T MAKE PROMISES!)</a:t>
            </a:r>
          </a:p>
          <a:p>
            <a:pPr marL="0" indent="0">
              <a:buNone/>
            </a:pPr>
            <a:endParaRPr lang="en-US" b="1" dirty="0"/>
          </a:p>
        </p:txBody>
      </p:sp>
      <p:sp>
        <p:nvSpPr>
          <p:cNvPr id="3" name="Title 2">
            <a:extLst>
              <a:ext uri="{FF2B5EF4-FFF2-40B4-BE49-F238E27FC236}">
                <a16:creationId xmlns:a16="http://schemas.microsoft.com/office/drawing/2014/main" id="{D8299668-6311-4C27-B7D3-C8A094FE2E7B}"/>
              </a:ext>
            </a:extLst>
          </p:cNvPr>
          <p:cNvSpPr>
            <a:spLocks noGrp="1"/>
          </p:cNvSpPr>
          <p:nvPr>
            <p:ph type="title"/>
          </p:nvPr>
        </p:nvSpPr>
        <p:spPr/>
        <p:txBody>
          <a:bodyPr/>
          <a:lstStyle/>
          <a:p>
            <a:r>
              <a:rPr lang="en-US" dirty="0"/>
              <a:t>How to Assist in a Suicidal Crisis</a:t>
            </a:r>
            <a:br>
              <a:rPr lang="en-US" dirty="0"/>
            </a:br>
            <a:r>
              <a:rPr lang="en-US" i="1" dirty="0"/>
              <a:t>MHFA England </a:t>
            </a:r>
            <a:endParaRPr lang="en-GB" dirty="0"/>
          </a:p>
        </p:txBody>
      </p:sp>
      <p:sp>
        <p:nvSpPr>
          <p:cNvPr id="4" name="TextBox 3">
            <a:extLst>
              <a:ext uri="{FF2B5EF4-FFF2-40B4-BE49-F238E27FC236}">
                <a16:creationId xmlns:a16="http://schemas.microsoft.com/office/drawing/2014/main" id="{D42E43BD-79DA-41D5-8B05-E0F449751730}"/>
              </a:ext>
            </a:extLst>
          </p:cNvPr>
          <p:cNvSpPr txBox="1"/>
          <p:nvPr/>
        </p:nvSpPr>
        <p:spPr>
          <a:xfrm>
            <a:off x="6907796" y="1228110"/>
            <a:ext cx="2088232" cy="369332"/>
          </a:xfrm>
          <a:prstGeom prst="rect">
            <a:avLst/>
          </a:prstGeom>
          <a:noFill/>
        </p:spPr>
        <p:txBody>
          <a:bodyPr wrap="square" rtlCol="0">
            <a:spAutoFit/>
          </a:bodyPr>
          <a:lstStyle/>
          <a:p>
            <a:r>
              <a:rPr lang="en-US" dirty="0">
                <a:latin typeface="Arial Narrow" panose="020B0606020202030204" pitchFamily="34" charset="0"/>
              </a:rPr>
              <a:t>MHFA England (2016)</a:t>
            </a:r>
            <a:endParaRPr lang="en-GB" dirty="0">
              <a:latin typeface="Arial Narrow" panose="020B0606020202030204" pitchFamily="34" charset="0"/>
            </a:endParaRPr>
          </a:p>
        </p:txBody>
      </p:sp>
    </p:spTree>
    <p:extLst>
      <p:ext uri="{BB962C8B-B14F-4D97-AF65-F5344CB8AC3E}">
        <p14:creationId xmlns:p14="http://schemas.microsoft.com/office/powerpoint/2010/main" val="151611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F97B35-1594-4F4F-88C3-62F913273E34}"/>
              </a:ext>
            </a:extLst>
          </p:cNvPr>
          <p:cNvSpPr>
            <a:spLocks noGrp="1"/>
          </p:cNvSpPr>
          <p:nvPr>
            <p:ph idx="1"/>
          </p:nvPr>
        </p:nvSpPr>
        <p:spPr>
          <a:xfrm>
            <a:off x="467544" y="1304764"/>
            <a:ext cx="4896544" cy="4968552"/>
          </a:xfrm>
        </p:spPr>
        <p:txBody>
          <a:bodyPr/>
          <a:lstStyle/>
          <a:p>
            <a:r>
              <a:rPr lang="en-US" sz="2400" dirty="0"/>
              <a:t>Please mute your lines.</a:t>
            </a:r>
          </a:p>
          <a:p>
            <a:endParaRPr lang="en-US" sz="2400" dirty="0"/>
          </a:p>
          <a:p>
            <a:r>
              <a:rPr lang="en-US" sz="2400" dirty="0"/>
              <a:t>Cameras – on, off, it’s your choice! </a:t>
            </a:r>
          </a:p>
          <a:p>
            <a:endParaRPr lang="en-US" sz="2400" dirty="0"/>
          </a:p>
          <a:p>
            <a:r>
              <a:rPr lang="en-US" sz="2400" dirty="0"/>
              <a:t>Introduce yourself when you’re speaking – we love to know who you are! </a:t>
            </a:r>
          </a:p>
          <a:p>
            <a:endParaRPr lang="en-US" sz="2400" dirty="0"/>
          </a:p>
          <a:p>
            <a:r>
              <a:rPr lang="en-US" sz="2400" dirty="0"/>
              <a:t>If you’re joining via the MS Teams Desktop, please use the ‘raise hand’ or chat box feature.</a:t>
            </a:r>
          </a:p>
          <a:p>
            <a:endParaRPr lang="en-US" sz="2400" dirty="0"/>
          </a:p>
          <a:p>
            <a:r>
              <a:rPr lang="en-US" sz="2400" dirty="0"/>
              <a:t>Confidentiality</a:t>
            </a:r>
          </a:p>
          <a:p>
            <a:endParaRPr lang="en-US" sz="2400" dirty="0"/>
          </a:p>
          <a:p>
            <a:endParaRPr lang="en-US" sz="2400" dirty="0"/>
          </a:p>
          <a:p>
            <a:endParaRPr lang="en-GB" sz="2400" dirty="0"/>
          </a:p>
        </p:txBody>
      </p:sp>
      <p:sp>
        <p:nvSpPr>
          <p:cNvPr id="3" name="Title 2">
            <a:extLst>
              <a:ext uri="{FF2B5EF4-FFF2-40B4-BE49-F238E27FC236}">
                <a16:creationId xmlns:a16="http://schemas.microsoft.com/office/drawing/2014/main" id="{74F7A272-9A55-4060-A3A7-FF6A50563769}"/>
              </a:ext>
            </a:extLst>
          </p:cNvPr>
          <p:cNvSpPr>
            <a:spLocks noGrp="1"/>
          </p:cNvSpPr>
          <p:nvPr>
            <p:ph type="title"/>
          </p:nvPr>
        </p:nvSpPr>
        <p:spPr/>
        <p:txBody>
          <a:bodyPr/>
          <a:lstStyle/>
          <a:p>
            <a:r>
              <a:rPr lang="en-US" dirty="0"/>
              <a:t>Virtual Call Etiquette</a:t>
            </a:r>
            <a:endParaRPr lang="en-GB" dirty="0"/>
          </a:p>
        </p:txBody>
      </p:sp>
      <p:pic>
        <p:nvPicPr>
          <p:cNvPr id="5" name="Picture 4">
            <a:extLst>
              <a:ext uri="{FF2B5EF4-FFF2-40B4-BE49-F238E27FC236}">
                <a16:creationId xmlns:a16="http://schemas.microsoft.com/office/drawing/2014/main" id="{AB28BAF0-FE10-4CBF-82A4-05EF143B2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2204864"/>
            <a:ext cx="3168352" cy="3168352"/>
          </a:xfrm>
          <a:prstGeom prst="rect">
            <a:avLst/>
          </a:prstGeom>
        </p:spPr>
      </p:pic>
    </p:spTree>
    <p:extLst>
      <p:ext uri="{BB962C8B-B14F-4D97-AF65-F5344CB8AC3E}">
        <p14:creationId xmlns:p14="http://schemas.microsoft.com/office/powerpoint/2010/main" val="305460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1A537-3C42-4A6B-919A-974FD8AC1219}"/>
              </a:ext>
            </a:extLst>
          </p:cNvPr>
          <p:cNvSpPr>
            <a:spLocks noGrp="1"/>
          </p:cNvSpPr>
          <p:nvPr>
            <p:ph idx="1"/>
          </p:nvPr>
        </p:nvSpPr>
        <p:spPr/>
        <p:txBody>
          <a:bodyPr/>
          <a:lstStyle/>
          <a:p>
            <a:r>
              <a:rPr lang="en-US" dirty="0"/>
              <a:t>Be patient and calm</a:t>
            </a:r>
          </a:p>
          <a:p>
            <a:r>
              <a:rPr lang="en-US" dirty="0"/>
              <a:t>Listen to the person without expressing judgement, accepting what they are saying </a:t>
            </a:r>
            <a:r>
              <a:rPr lang="en-US" b="1" dirty="0"/>
              <a:t>without agreeing or disagreeing </a:t>
            </a:r>
            <a:r>
              <a:rPr lang="en-US" dirty="0"/>
              <a:t>with their behaviour or point of view.</a:t>
            </a:r>
          </a:p>
          <a:p>
            <a:r>
              <a:rPr lang="en-US" dirty="0"/>
              <a:t>Remember that these problems are not due to laziness or weakness – the person is unwell and trying to cope.</a:t>
            </a:r>
          </a:p>
          <a:p>
            <a:r>
              <a:rPr lang="en-US" dirty="0"/>
              <a:t>Ask open-ended questions to find out more about the suicidal thoughts, feelings and problems behind these. </a:t>
            </a:r>
          </a:p>
          <a:p>
            <a:r>
              <a:rPr lang="en-US" dirty="0"/>
              <a:t>Show that you are listening by summarizing what the suicidal person is saying. </a:t>
            </a:r>
            <a:endParaRPr lang="en-GB" dirty="0"/>
          </a:p>
        </p:txBody>
      </p:sp>
      <p:sp>
        <p:nvSpPr>
          <p:cNvPr id="3" name="Title 2">
            <a:extLst>
              <a:ext uri="{FF2B5EF4-FFF2-40B4-BE49-F238E27FC236}">
                <a16:creationId xmlns:a16="http://schemas.microsoft.com/office/drawing/2014/main" id="{621532EF-0CC8-4B7C-BA96-2315D0B7CE0B}"/>
              </a:ext>
            </a:extLst>
          </p:cNvPr>
          <p:cNvSpPr>
            <a:spLocks noGrp="1"/>
          </p:cNvSpPr>
          <p:nvPr>
            <p:ph type="title"/>
          </p:nvPr>
        </p:nvSpPr>
        <p:spPr/>
        <p:txBody>
          <a:bodyPr/>
          <a:lstStyle/>
          <a:p>
            <a:r>
              <a:rPr lang="en-US" dirty="0"/>
              <a:t>How to Assist in a Suicidal Crisis</a:t>
            </a:r>
            <a:br>
              <a:rPr lang="en-US" dirty="0"/>
            </a:br>
            <a:r>
              <a:rPr lang="en-US" i="1" dirty="0"/>
              <a:t>Listening Tips</a:t>
            </a:r>
            <a:endParaRPr lang="en-GB" dirty="0"/>
          </a:p>
        </p:txBody>
      </p:sp>
      <p:sp>
        <p:nvSpPr>
          <p:cNvPr id="4" name="TextBox 3">
            <a:extLst>
              <a:ext uri="{FF2B5EF4-FFF2-40B4-BE49-F238E27FC236}">
                <a16:creationId xmlns:a16="http://schemas.microsoft.com/office/drawing/2014/main" id="{C805F45A-03CC-4CB5-BB2A-7D4567E6927C}"/>
              </a:ext>
            </a:extLst>
          </p:cNvPr>
          <p:cNvSpPr txBox="1"/>
          <p:nvPr/>
        </p:nvSpPr>
        <p:spPr>
          <a:xfrm>
            <a:off x="7064490" y="6356379"/>
            <a:ext cx="2088232" cy="369332"/>
          </a:xfrm>
          <a:prstGeom prst="rect">
            <a:avLst/>
          </a:prstGeom>
          <a:noFill/>
        </p:spPr>
        <p:txBody>
          <a:bodyPr wrap="square" rtlCol="0">
            <a:spAutoFit/>
          </a:bodyPr>
          <a:lstStyle/>
          <a:p>
            <a:r>
              <a:rPr lang="en-US" dirty="0">
                <a:latin typeface="Arial Narrow" panose="020B0606020202030204" pitchFamily="34" charset="0"/>
              </a:rPr>
              <a:t>MHFA England (2016)</a:t>
            </a:r>
            <a:endParaRPr lang="en-GB" dirty="0">
              <a:latin typeface="Arial Narrow" panose="020B0606020202030204" pitchFamily="34" charset="0"/>
            </a:endParaRPr>
          </a:p>
        </p:txBody>
      </p:sp>
      <p:sp>
        <p:nvSpPr>
          <p:cNvPr id="6" name="TextBox 5">
            <a:extLst>
              <a:ext uri="{FF2B5EF4-FFF2-40B4-BE49-F238E27FC236}">
                <a16:creationId xmlns:a16="http://schemas.microsoft.com/office/drawing/2014/main" id="{7881E895-5949-43D3-9A3D-E827DDDB27C4}"/>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5.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92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1A537-3C42-4A6B-919A-974FD8AC1219}"/>
              </a:ext>
            </a:extLst>
          </p:cNvPr>
          <p:cNvSpPr>
            <a:spLocks noGrp="1"/>
          </p:cNvSpPr>
          <p:nvPr>
            <p:ph idx="1"/>
          </p:nvPr>
        </p:nvSpPr>
        <p:spPr/>
        <p:txBody>
          <a:bodyPr/>
          <a:lstStyle/>
          <a:p>
            <a:r>
              <a:rPr lang="en-US" dirty="0"/>
              <a:t>It is common to feel panic or shock when someone discloses thoughts of suicide, but it is important to avoid expressing negative reactions.</a:t>
            </a:r>
          </a:p>
          <a:p>
            <a:endParaRPr lang="en-US" dirty="0"/>
          </a:p>
          <a:p>
            <a:r>
              <a:rPr lang="en-US" dirty="0"/>
              <a:t>Do your best to appear calm, confident and empathetic in the face of suicide crisis as this may have reassuring effects for the suicidal person.</a:t>
            </a:r>
            <a:endParaRPr lang="en-GB" dirty="0"/>
          </a:p>
        </p:txBody>
      </p:sp>
      <p:sp>
        <p:nvSpPr>
          <p:cNvPr id="3" name="Title 2">
            <a:extLst>
              <a:ext uri="{FF2B5EF4-FFF2-40B4-BE49-F238E27FC236}">
                <a16:creationId xmlns:a16="http://schemas.microsoft.com/office/drawing/2014/main" id="{621532EF-0CC8-4B7C-BA96-2315D0B7CE0B}"/>
              </a:ext>
            </a:extLst>
          </p:cNvPr>
          <p:cNvSpPr>
            <a:spLocks noGrp="1"/>
          </p:cNvSpPr>
          <p:nvPr>
            <p:ph type="title"/>
          </p:nvPr>
        </p:nvSpPr>
        <p:spPr/>
        <p:txBody>
          <a:bodyPr/>
          <a:lstStyle/>
          <a:p>
            <a:r>
              <a:rPr lang="en-US" dirty="0"/>
              <a:t>How to Assist in a Suicidal Crisis</a:t>
            </a:r>
            <a:br>
              <a:rPr lang="en-US" dirty="0"/>
            </a:br>
            <a:r>
              <a:rPr lang="en-US" i="1" dirty="0"/>
              <a:t>What to Avoid</a:t>
            </a:r>
            <a:endParaRPr lang="en-GB" dirty="0"/>
          </a:p>
        </p:txBody>
      </p:sp>
      <p:sp>
        <p:nvSpPr>
          <p:cNvPr id="4" name="TextBox 3">
            <a:extLst>
              <a:ext uri="{FF2B5EF4-FFF2-40B4-BE49-F238E27FC236}">
                <a16:creationId xmlns:a16="http://schemas.microsoft.com/office/drawing/2014/main" id="{CE216133-39E7-4A88-899A-C7304A81E53B}"/>
              </a:ext>
            </a:extLst>
          </p:cNvPr>
          <p:cNvSpPr txBox="1"/>
          <p:nvPr/>
        </p:nvSpPr>
        <p:spPr>
          <a:xfrm>
            <a:off x="7064490" y="6356379"/>
            <a:ext cx="2088232" cy="369332"/>
          </a:xfrm>
          <a:prstGeom prst="rect">
            <a:avLst/>
          </a:prstGeom>
          <a:noFill/>
        </p:spPr>
        <p:txBody>
          <a:bodyPr wrap="square" rtlCol="0">
            <a:spAutoFit/>
          </a:bodyPr>
          <a:lstStyle/>
          <a:p>
            <a:r>
              <a:rPr lang="en-US" dirty="0">
                <a:latin typeface="Arial Narrow" panose="020B0606020202030204" pitchFamily="34" charset="0"/>
              </a:rPr>
              <a:t>MHFA England (2016)</a:t>
            </a:r>
            <a:endParaRPr lang="en-GB" dirty="0">
              <a:latin typeface="Arial Narrow" panose="020B0606020202030204" pitchFamily="34" charset="0"/>
            </a:endParaRPr>
          </a:p>
        </p:txBody>
      </p:sp>
      <p:sp>
        <p:nvSpPr>
          <p:cNvPr id="6" name="TextBox 5">
            <a:extLst>
              <a:ext uri="{FF2B5EF4-FFF2-40B4-BE49-F238E27FC236}">
                <a16:creationId xmlns:a16="http://schemas.microsoft.com/office/drawing/2014/main" id="{8B5612E2-3DC9-4F11-ADAF-AB7AA3CF7190}"/>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6.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534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1A537-3C42-4A6B-919A-974FD8AC1219}"/>
              </a:ext>
            </a:extLst>
          </p:cNvPr>
          <p:cNvSpPr>
            <a:spLocks noGrp="1"/>
          </p:cNvSpPr>
          <p:nvPr>
            <p:ph idx="1"/>
          </p:nvPr>
        </p:nvSpPr>
        <p:spPr>
          <a:xfrm>
            <a:off x="431540" y="1178281"/>
            <a:ext cx="8280920" cy="4968552"/>
          </a:xfrm>
        </p:spPr>
        <p:txBody>
          <a:bodyPr/>
          <a:lstStyle/>
          <a:p>
            <a:pPr marL="0" indent="0">
              <a:buNone/>
            </a:pPr>
            <a:r>
              <a:rPr lang="en-US" sz="2400" u="sng" dirty="0"/>
              <a:t>Don’t’:</a:t>
            </a:r>
            <a:endParaRPr lang="en-GB" sz="2400" u="sng" dirty="0"/>
          </a:p>
          <a:p>
            <a:r>
              <a:rPr lang="en-US" sz="2400" dirty="0"/>
              <a:t>…argue or debate with the person about their thoughts of suicide.</a:t>
            </a:r>
          </a:p>
          <a:p>
            <a:r>
              <a:rPr lang="en-US" sz="2400" dirty="0"/>
              <a:t>…discuss with the person whether suicide is right or wrong.</a:t>
            </a:r>
          </a:p>
          <a:p>
            <a:r>
              <a:rPr lang="en-US" sz="2400" dirty="0"/>
              <a:t>…use guilt or threats to prevent suicide (e.g. don’t tell the person that they will go to hell or ruin other people’s lives if they die by suicide).</a:t>
            </a:r>
          </a:p>
          <a:p>
            <a:r>
              <a:rPr lang="en-US" sz="2400" dirty="0"/>
              <a:t>…minimize the suicidal person’s concerns.</a:t>
            </a:r>
          </a:p>
          <a:p>
            <a:r>
              <a:rPr lang="en-US" sz="2400" dirty="0"/>
              <a:t>…give glib ‘reassurances’ such as “don’t worry”, “cheer up”, “you have everything going for you” or “everything will be alright”.</a:t>
            </a:r>
          </a:p>
          <a:p>
            <a:r>
              <a:rPr lang="en-US" sz="2400" dirty="0"/>
              <a:t>…interrupt with stories of your own.</a:t>
            </a:r>
          </a:p>
          <a:p>
            <a:r>
              <a:rPr lang="en-US" sz="2400" dirty="0"/>
              <a:t>…’call their bluff’ (dare or tell the person to ‘just do it’).</a:t>
            </a:r>
          </a:p>
          <a:p>
            <a:r>
              <a:rPr lang="en-US" sz="2400" dirty="0"/>
              <a:t>…attempt to give the suicidal person a diagnosis of mental ill health. </a:t>
            </a:r>
          </a:p>
        </p:txBody>
      </p:sp>
      <p:sp>
        <p:nvSpPr>
          <p:cNvPr id="3" name="Title 2">
            <a:extLst>
              <a:ext uri="{FF2B5EF4-FFF2-40B4-BE49-F238E27FC236}">
                <a16:creationId xmlns:a16="http://schemas.microsoft.com/office/drawing/2014/main" id="{621532EF-0CC8-4B7C-BA96-2315D0B7CE0B}"/>
              </a:ext>
            </a:extLst>
          </p:cNvPr>
          <p:cNvSpPr>
            <a:spLocks noGrp="1"/>
          </p:cNvSpPr>
          <p:nvPr>
            <p:ph type="title"/>
          </p:nvPr>
        </p:nvSpPr>
        <p:spPr/>
        <p:txBody>
          <a:bodyPr/>
          <a:lstStyle/>
          <a:p>
            <a:r>
              <a:rPr lang="en-US" dirty="0"/>
              <a:t>How to Assist in a Suicidal Crisis</a:t>
            </a:r>
            <a:br>
              <a:rPr lang="en-US" dirty="0"/>
            </a:br>
            <a:r>
              <a:rPr lang="en-US" i="1" dirty="0"/>
              <a:t>Important ‘Don’t’s’</a:t>
            </a:r>
            <a:endParaRPr lang="en-GB" dirty="0"/>
          </a:p>
        </p:txBody>
      </p:sp>
      <p:sp>
        <p:nvSpPr>
          <p:cNvPr id="4" name="TextBox 3">
            <a:extLst>
              <a:ext uri="{FF2B5EF4-FFF2-40B4-BE49-F238E27FC236}">
                <a16:creationId xmlns:a16="http://schemas.microsoft.com/office/drawing/2014/main" id="{CE216133-39E7-4A88-899A-C7304A81E53B}"/>
              </a:ext>
            </a:extLst>
          </p:cNvPr>
          <p:cNvSpPr txBox="1"/>
          <p:nvPr/>
        </p:nvSpPr>
        <p:spPr>
          <a:xfrm>
            <a:off x="7064490" y="6356379"/>
            <a:ext cx="2088232" cy="369332"/>
          </a:xfrm>
          <a:prstGeom prst="rect">
            <a:avLst/>
          </a:prstGeom>
          <a:noFill/>
        </p:spPr>
        <p:txBody>
          <a:bodyPr wrap="square" rtlCol="0">
            <a:spAutoFit/>
          </a:bodyPr>
          <a:lstStyle/>
          <a:p>
            <a:r>
              <a:rPr lang="en-US" dirty="0">
                <a:latin typeface="Arial Narrow" panose="020B0606020202030204" pitchFamily="34" charset="0"/>
              </a:rPr>
              <a:t>MHFA England (2016)</a:t>
            </a:r>
            <a:endParaRPr lang="en-GB" dirty="0">
              <a:latin typeface="Arial Narrow" panose="020B0606020202030204" pitchFamily="34" charset="0"/>
            </a:endParaRPr>
          </a:p>
        </p:txBody>
      </p:sp>
      <p:sp>
        <p:nvSpPr>
          <p:cNvPr id="6" name="TextBox 5">
            <a:extLst>
              <a:ext uri="{FF2B5EF4-FFF2-40B4-BE49-F238E27FC236}">
                <a16:creationId xmlns:a16="http://schemas.microsoft.com/office/drawing/2014/main" id="{9A605631-40AB-40CC-9E11-F7F78C5793CC}"/>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6.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638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1746BE-24AE-4D87-9CFB-DFF7E411AB6A}"/>
              </a:ext>
            </a:extLst>
          </p:cNvPr>
          <p:cNvSpPr>
            <a:spLocks noGrp="1"/>
          </p:cNvSpPr>
          <p:nvPr>
            <p:ph idx="1"/>
          </p:nvPr>
        </p:nvSpPr>
        <p:spPr>
          <a:xfrm>
            <a:off x="431540" y="1165097"/>
            <a:ext cx="8280920" cy="4968552"/>
          </a:xfrm>
        </p:spPr>
        <p:txBody>
          <a:bodyPr/>
          <a:lstStyle/>
          <a:p>
            <a:pPr marL="0" indent="0">
              <a:buNone/>
            </a:pPr>
            <a:r>
              <a:rPr lang="en-US" sz="1800" dirty="0"/>
              <a:t>In very rare circumstances, an individual may express an intention to harm others. An Ally should:</a:t>
            </a:r>
          </a:p>
          <a:p>
            <a:pPr marL="0" indent="0">
              <a:buNone/>
            </a:pPr>
            <a:endParaRPr lang="en-US" sz="1800" dirty="0"/>
          </a:p>
          <a:p>
            <a:r>
              <a:rPr lang="en-US" sz="1800" dirty="0"/>
              <a:t>Try to remain as calm as possible and do not become physically engaged.</a:t>
            </a:r>
          </a:p>
          <a:p>
            <a:endParaRPr lang="en-US" sz="1800" dirty="0"/>
          </a:p>
          <a:p>
            <a:r>
              <a:rPr lang="en-US" sz="1800" dirty="0"/>
              <a:t>In the case of an immediate threat ensure your own safety by withdrawing from the immediate area and try and ensure other people are not in danger.</a:t>
            </a:r>
          </a:p>
          <a:p>
            <a:endParaRPr lang="en-US" sz="1800" dirty="0"/>
          </a:p>
          <a:p>
            <a:r>
              <a:rPr lang="en-US" sz="1800" dirty="0"/>
              <a:t>Call the police and inform the local security/site lead.</a:t>
            </a:r>
          </a:p>
          <a:p>
            <a:endParaRPr lang="en-US" sz="1800" dirty="0"/>
          </a:p>
          <a:p>
            <a:r>
              <a:rPr lang="en-US" sz="1800" dirty="0"/>
              <a:t>In the case of an expressed intention which does not pose an immediate threat, it may be appropriate to talk to them about why they are feeling like they are, and explore whether they have a plan, alternative ways of dealing with the situation, etc.</a:t>
            </a:r>
          </a:p>
          <a:p>
            <a:endParaRPr lang="en-US" sz="1800" dirty="0"/>
          </a:p>
          <a:p>
            <a:pPr marL="0" indent="0">
              <a:buNone/>
            </a:pPr>
            <a:r>
              <a:rPr lang="en-US" sz="1800" dirty="0"/>
              <a:t>If you remain concerned, inform them that will need to inform someone about the situation and discuss with EAP/ line manager.</a:t>
            </a:r>
            <a:endParaRPr lang="en-GB" sz="1800" dirty="0"/>
          </a:p>
        </p:txBody>
      </p:sp>
      <p:sp>
        <p:nvSpPr>
          <p:cNvPr id="3" name="Title 2">
            <a:extLst>
              <a:ext uri="{FF2B5EF4-FFF2-40B4-BE49-F238E27FC236}">
                <a16:creationId xmlns:a16="http://schemas.microsoft.com/office/drawing/2014/main" id="{61B0B0F6-C7E8-49AF-A060-F713CDAFFED7}"/>
              </a:ext>
            </a:extLst>
          </p:cNvPr>
          <p:cNvSpPr>
            <a:spLocks noGrp="1"/>
          </p:cNvSpPr>
          <p:nvPr>
            <p:ph type="title"/>
          </p:nvPr>
        </p:nvSpPr>
        <p:spPr/>
        <p:txBody>
          <a:bodyPr/>
          <a:lstStyle/>
          <a:p>
            <a:r>
              <a:rPr lang="en-US" dirty="0"/>
              <a:t>Wanting to Harm Others</a:t>
            </a:r>
            <a:endParaRPr lang="en-GB" dirty="0"/>
          </a:p>
        </p:txBody>
      </p:sp>
      <p:sp>
        <p:nvSpPr>
          <p:cNvPr id="5" name="TextBox 4">
            <a:extLst>
              <a:ext uri="{FF2B5EF4-FFF2-40B4-BE49-F238E27FC236}">
                <a16:creationId xmlns:a16="http://schemas.microsoft.com/office/drawing/2014/main" id="{8F62C082-E730-4C94-8FF4-C46DA61CD249}"/>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6.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572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018B78-6A6A-4245-8C92-FBDE509985E1}"/>
              </a:ext>
            </a:extLst>
          </p:cNvPr>
          <p:cNvSpPr>
            <a:spLocks noGrp="1"/>
          </p:cNvSpPr>
          <p:nvPr>
            <p:ph idx="1"/>
          </p:nvPr>
        </p:nvSpPr>
        <p:spPr/>
        <p:txBody>
          <a:bodyPr/>
          <a:lstStyle/>
          <a:p>
            <a:r>
              <a:rPr lang="en-US" dirty="0"/>
              <a:t>If you, or someone you know is in a mental health crisis and needs medical help fast:</a:t>
            </a:r>
          </a:p>
          <a:p>
            <a:pPr lvl="1"/>
            <a:r>
              <a:rPr lang="en-US" dirty="0"/>
              <a:t>Ring 999 to contact the emergency services</a:t>
            </a:r>
          </a:p>
          <a:p>
            <a:pPr lvl="1"/>
            <a:r>
              <a:rPr lang="en-US" dirty="0"/>
              <a:t>Go to your nearest A&amp;E department</a:t>
            </a:r>
          </a:p>
          <a:p>
            <a:pPr marL="457200" lvl="1" indent="0">
              <a:buNone/>
            </a:pPr>
            <a:endParaRPr lang="en-US" dirty="0"/>
          </a:p>
          <a:p>
            <a:r>
              <a:rPr lang="en-US" dirty="0"/>
              <a:t>Samaritans: provide emotional support. </a:t>
            </a:r>
          </a:p>
          <a:p>
            <a:pPr marL="0" indent="0">
              <a:buNone/>
            </a:pPr>
            <a:r>
              <a:rPr lang="en-US" dirty="0"/>
              <a:t>Phone: 116 123 (Freephone, 24 hours a day, 7 days a week)</a:t>
            </a:r>
          </a:p>
          <a:p>
            <a:pPr marL="0" indent="0">
              <a:buNone/>
            </a:pPr>
            <a:r>
              <a:rPr lang="en-US" dirty="0"/>
              <a:t>Email: </a:t>
            </a:r>
            <a:r>
              <a:rPr lang="en-US" dirty="0">
                <a:hlinkClick r:id="rId3"/>
              </a:rPr>
              <a:t>jo@Samaritans.org</a:t>
            </a:r>
            <a:endParaRPr lang="en-US" dirty="0"/>
          </a:p>
          <a:p>
            <a:pPr marL="0" indent="0">
              <a:buNone/>
            </a:pPr>
            <a:r>
              <a:rPr lang="en-US" dirty="0"/>
              <a:t>Website: </a:t>
            </a:r>
            <a:r>
              <a:rPr lang="en-US" dirty="0">
                <a:hlinkClick r:id="rId4"/>
              </a:rPr>
              <a:t>www.Samaritans.org</a:t>
            </a:r>
            <a:endParaRPr lang="en-US" dirty="0"/>
          </a:p>
          <a:p>
            <a:pPr marL="0" indent="0">
              <a:buNone/>
            </a:pPr>
            <a:endParaRPr lang="en-US" dirty="0"/>
          </a:p>
          <a:p>
            <a:pPr marL="0" indent="0">
              <a:buNone/>
            </a:pPr>
            <a:endParaRPr lang="en-GB" dirty="0"/>
          </a:p>
        </p:txBody>
      </p:sp>
      <p:sp>
        <p:nvSpPr>
          <p:cNvPr id="3" name="Title 2">
            <a:extLst>
              <a:ext uri="{FF2B5EF4-FFF2-40B4-BE49-F238E27FC236}">
                <a16:creationId xmlns:a16="http://schemas.microsoft.com/office/drawing/2014/main" id="{1871871C-0988-4133-8B0D-CE4D92A394EC}"/>
              </a:ext>
            </a:extLst>
          </p:cNvPr>
          <p:cNvSpPr>
            <a:spLocks noGrp="1"/>
          </p:cNvSpPr>
          <p:nvPr>
            <p:ph type="title"/>
          </p:nvPr>
        </p:nvSpPr>
        <p:spPr/>
        <p:txBody>
          <a:bodyPr/>
          <a:lstStyle/>
          <a:p>
            <a:r>
              <a:rPr lang="en-US" dirty="0"/>
              <a:t>Crisis &amp; Emotional Support Helplines</a:t>
            </a:r>
            <a:br>
              <a:rPr lang="en-US" dirty="0"/>
            </a:br>
            <a:r>
              <a:rPr lang="en-US" dirty="0"/>
              <a:t>for everyone</a:t>
            </a:r>
            <a:endParaRPr lang="en-GB" dirty="0"/>
          </a:p>
        </p:txBody>
      </p:sp>
      <p:sp>
        <p:nvSpPr>
          <p:cNvPr id="5" name="TextBox 4">
            <a:extLst>
              <a:ext uri="{FF2B5EF4-FFF2-40B4-BE49-F238E27FC236}">
                <a16:creationId xmlns:a16="http://schemas.microsoft.com/office/drawing/2014/main" id="{2B76586D-348E-4175-96C5-E85E0659DFD7}"/>
              </a:ext>
            </a:extLst>
          </p:cNvPr>
          <p:cNvSpPr txBox="1"/>
          <p:nvPr/>
        </p:nvSpPr>
        <p:spPr>
          <a:xfrm>
            <a:off x="0" y="6536377"/>
            <a:ext cx="37799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2, p. 6.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335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AED9AF-63C4-4EA2-8DB4-B795D534FCCC}"/>
              </a:ext>
            </a:extLst>
          </p:cNvPr>
          <p:cNvSpPr txBox="1"/>
          <p:nvPr/>
        </p:nvSpPr>
        <p:spPr>
          <a:xfrm>
            <a:off x="971600" y="3244334"/>
            <a:ext cx="7632848" cy="830997"/>
          </a:xfrm>
          <a:prstGeom prst="rect">
            <a:avLst/>
          </a:prstGeom>
          <a:noFill/>
        </p:spPr>
        <p:txBody>
          <a:bodyPr wrap="square" rtlCol="0">
            <a:spAutoFit/>
          </a:bodyPr>
          <a:lstStyle/>
          <a:p>
            <a:r>
              <a:rPr lang="en-GB" sz="4800" dirty="0">
                <a:solidFill>
                  <a:srgbClr val="002060"/>
                </a:solidFill>
                <a:latin typeface="Arial" panose="020B0604020202020204" pitchFamily="34" charset="0"/>
                <a:cs typeface="Arial" panose="020B0604020202020204" pitchFamily="34" charset="0"/>
              </a:rPr>
              <a:t>Comfort Break</a:t>
            </a:r>
          </a:p>
        </p:txBody>
      </p:sp>
    </p:spTree>
    <p:extLst>
      <p:ext uri="{BB962C8B-B14F-4D97-AF65-F5344CB8AC3E}">
        <p14:creationId xmlns:p14="http://schemas.microsoft.com/office/powerpoint/2010/main" val="852651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2000" dirty="0"/>
              <a:t>Mental health conditions can affect one in four people throughout their lifetime.</a:t>
            </a:r>
          </a:p>
          <a:p>
            <a:endParaRPr lang="en-GB" sz="2000" dirty="0"/>
          </a:p>
          <a:p>
            <a:r>
              <a:rPr lang="en-GB" sz="2000" dirty="0"/>
              <a:t>We must take care of our mental health in the same way we take care of and seek help for the rest of our body. </a:t>
            </a:r>
          </a:p>
          <a:p>
            <a:endParaRPr lang="en-GB" sz="2000" dirty="0"/>
          </a:p>
          <a:p>
            <a:r>
              <a:rPr lang="en-GB" sz="2000" dirty="0"/>
              <a:t>There are many different types of mental health conditions, and people can experience a range of symptoms with their diagnosis.</a:t>
            </a:r>
          </a:p>
          <a:p>
            <a:endParaRPr lang="en-GB" sz="2000" dirty="0"/>
          </a:p>
          <a:p>
            <a:r>
              <a:rPr lang="en-GB" sz="2000" dirty="0"/>
              <a:t>Prioritise your own mental health and wellbeing, help to reduce stigma in your team culture, and address any concerns early on. Keep up to date with your company’s policies and procedures. </a:t>
            </a:r>
          </a:p>
          <a:p>
            <a:pPr marL="0" indent="0">
              <a:buNone/>
            </a:pPr>
            <a:endParaRPr lang="en-GB" sz="2000" dirty="0"/>
          </a:p>
          <a:p>
            <a:r>
              <a:rPr lang="en-GB" sz="2000" dirty="0"/>
              <a:t>With the right support, mental ill health can be managed and sometimes prevented. </a:t>
            </a:r>
          </a:p>
        </p:txBody>
      </p:sp>
      <p:sp>
        <p:nvSpPr>
          <p:cNvPr id="3" name="Title 2"/>
          <p:cNvSpPr>
            <a:spLocks noGrp="1"/>
          </p:cNvSpPr>
          <p:nvPr>
            <p:ph type="title"/>
          </p:nvPr>
        </p:nvSpPr>
        <p:spPr/>
        <p:txBody>
          <a:bodyPr/>
          <a:lstStyle/>
          <a:p>
            <a:r>
              <a:rPr lang="en-GB" dirty="0"/>
              <a:t>Summary  </a:t>
            </a:r>
          </a:p>
        </p:txBody>
      </p:sp>
      <p:sp>
        <p:nvSpPr>
          <p:cNvPr id="5" name="TextBox 4">
            <a:extLst>
              <a:ext uri="{FF2B5EF4-FFF2-40B4-BE49-F238E27FC236}">
                <a16:creationId xmlns:a16="http://schemas.microsoft.com/office/drawing/2014/main" id="{60C57A02-342D-4AF3-8AA1-4BFADF088816}"/>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7.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21B4F2-52CC-4ED7-9BCD-6C7530447AEA}"/>
              </a:ext>
            </a:extLst>
          </p:cNvPr>
          <p:cNvGraphicFramePr>
            <a:graphicFrameLocks noGrp="1"/>
          </p:cNvGraphicFramePr>
          <p:nvPr>
            <p:ph idx="1"/>
          </p:nvPr>
        </p:nvGraphicFramePr>
        <p:xfrm>
          <a:off x="468313" y="1412875"/>
          <a:ext cx="82804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7FF4458-1709-446A-B138-93466662F4F1}"/>
              </a:ext>
            </a:extLst>
          </p:cNvPr>
          <p:cNvSpPr>
            <a:spLocks noGrp="1"/>
          </p:cNvSpPr>
          <p:nvPr>
            <p:ph type="title"/>
          </p:nvPr>
        </p:nvSpPr>
        <p:spPr/>
        <p:txBody>
          <a:bodyPr/>
          <a:lstStyle/>
          <a:p>
            <a:r>
              <a:rPr lang="en-US" dirty="0"/>
              <a:t>Summary: Your Role</a:t>
            </a:r>
            <a:endParaRPr lang="en-GB" dirty="0"/>
          </a:p>
        </p:txBody>
      </p:sp>
      <p:sp>
        <p:nvSpPr>
          <p:cNvPr id="5" name="TextBox 4">
            <a:extLst>
              <a:ext uri="{FF2B5EF4-FFF2-40B4-BE49-F238E27FC236}">
                <a16:creationId xmlns:a16="http://schemas.microsoft.com/office/drawing/2014/main" id="{3DCFF0FD-CD02-4FA6-8E29-318EF25C5DA5}"/>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7.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0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B7D6C-6D63-4138-9FFC-1EDE4393C65B}"/>
              </a:ext>
            </a:extLst>
          </p:cNvPr>
          <p:cNvSpPr>
            <a:spLocks noGrp="1"/>
          </p:cNvSpPr>
          <p:nvPr>
            <p:ph idx="1"/>
          </p:nvPr>
        </p:nvSpPr>
        <p:spPr/>
        <p:txBody>
          <a:bodyPr/>
          <a:lstStyle/>
          <a:p>
            <a:endParaRPr lang="en-GB" dirty="0"/>
          </a:p>
          <a:p>
            <a:r>
              <a:rPr lang="en-GB" dirty="0"/>
              <a:t>What will you do as a Mental Health Ally?</a:t>
            </a:r>
          </a:p>
          <a:p>
            <a:endParaRPr lang="en-GB" dirty="0"/>
          </a:p>
          <a:p>
            <a:r>
              <a:rPr lang="en-GB" dirty="0"/>
              <a:t>How can you work together, as a group?</a:t>
            </a:r>
          </a:p>
          <a:p>
            <a:endParaRPr lang="en-GB" dirty="0"/>
          </a:p>
          <a:p>
            <a:r>
              <a:rPr lang="en-GB" dirty="0"/>
              <a:t>What extra support may you need?</a:t>
            </a:r>
          </a:p>
        </p:txBody>
      </p:sp>
      <p:sp>
        <p:nvSpPr>
          <p:cNvPr id="3" name="Title 2">
            <a:extLst>
              <a:ext uri="{FF2B5EF4-FFF2-40B4-BE49-F238E27FC236}">
                <a16:creationId xmlns:a16="http://schemas.microsoft.com/office/drawing/2014/main" id="{7B63C34A-A1C9-4F59-BC20-88CCDDB3F063}"/>
              </a:ext>
            </a:extLst>
          </p:cNvPr>
          <p:cNvSpPr>
            <a:spLocks noGrp="1"/>
          </p:cNvSpPr>
          <p:nvPr>
            <p:ph type="title"/>
          </p:nvPr>
        </p:nvSpPr>
        <p:spPr/>
        <p:txBody>
          <a:bodyPr/>
          <a:lstStyle/>
          <a:p>
            <a:r>
              <a:rPr lang="en-GB" dirty="0"/>
              <a:t>Going forward</a:t>
            </a:r>
          </a:p>
        </p:txBody>
      </p:sp>
      <p:sp>
        <p:nvSpPr>
          <p:cNvPr id="5" name="TextBox 4">
            <a:extLst>
              <a:ext uri="{FF2B5EF4-FFF2-40B4-BE49-F238E27FC236}">
                <a16:creationId xmlns:a16="http://schemas.microsoft.com/office/drawing/2014/main" id="{5229BE0B-73B7-4C48-98DE-A6C9AB1F8A8B}"/>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7.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339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4000" b="1"/>
              <a:t>Any Questions</a:t>
            </a:r>
            <a:r>
              <a:rPr lang="en-US" sz="4000" b="1" dirty="0"/>
              <a:t>?</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178683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56D081-7D9A-4FBD-9F5E-91AFE3F23A44}"/>
              </a:ext>
            </a:extLst>
          </p:cNvPr>
          <p:cNvSpPr/>
          <p:nvPr/>
        </p:nvSpPr>
        <p:spPr>
          <a:xfrm>
            <a:off x="395536" y="1196752"/>
            <a:ext cx="8352928" cy="5016758"/>
          </a:xfrm>
          <a:prstGeom prst="rect">
            <a:avLst/>
          </a:prstGeom>
        </p:spPr>
        <p:txBody>
          <a:bodyPr wrap="square">
            <a:spAutoFit/>
          </a:bodyPr>
          <a:lstStyle/>
          <a:p>
            <a:endParaRPr lang="en-GB" sz="2000" dirty="0">
              <a:solidFill>
                <a:srgbClr val="000000"/>
              </a:solidFill>
              <a:latin typeface="Arial" panose="020B0604020202020204" pitchFamily="34" charset="0"/>
              <a:cs typeface="Arial" panose="020B0604020202020204" pitchFamily="34" charset="0"/>
            </a:endParaRPr>
          </a:p>
          <a:p>
            <a:r>
              <a:rPr lang="en-GB" sz="2000" dirty="0">
                <a:solidFill>
                  <a:srgbClr val="0070C0"/>
                </a:solidFill>
                <a:latin typeface="Arial" panose="020B0604020202020204" pitchFamily="34" charset="0"/>
                <a:cs typeface="Arial" panose="020B0604020202020204" pitchFamily="34" charset="0"/>
              </a:rPr>
              <a:t>Re-cap Part 1 &amp; Role of a MH Ally</a:t>
            </a:r>
          </a:p>
          <a:p>
            <a:r>
              <a:rPr lang="en-GB" sz="2000" dirty="0">
                <a:solidFill>
                  <a:srgbClr val="0070C0"/>
                </a:solidFill>
                <a:latin typeface="Arial" panose="020B0604020202020204" pitchFamily="34" charset="0"/>
                <a:cs typeface="Arial" panose="020B0604020202020204" pitchFamily="34" charset="0"/>
              </a:rPr>
              <a:t>Introductions and Discussion</a:t>
            </a:r>
          </a:p>
          <a:p>
            <a:endParaRPr lang="en-GB" sz="2000" dirty="0">
              <a:solidFill>
                <a:srgbClr val="0070C0"/>
              </a:solidFill>
              <a:latin typeface="Arial" panose="020B0604020202020204" pitchFamily="34" charset="0"/>
              <a:cs typeface="Arial" panose="020B0604020202020204" pitchFamily="34" charset="0"/>
            </a:endParaRPr>
          </a:p>
          <a:p>
            <a:r>
              <a:rPr lang="en-GB" sz="2000" b="1" dirty="0">
                <a:solidFill>
                  <a:srgbClr val="002060"/>
                </a:solidFill>
                <a:latin typeface="Arial" panose="020B0604020202020204" pitchFamily="34" charset="0"/>
                <a:cs typeface="Arial" panose="020B0604020202020204" pitchFamily="34" charset="0"/>
              </a:rPr>
              <a:t>Comfort Break</a:t>
            </a:r>
          </a:p>
          <a:p>
            <a:endParaRPr lang="en-GB" sz="2000" b="1" dirty="0">
              <a:solidFill>
                <a:srgbClr val="0070C0"/>
              </a:solidFill>
              <a:latin typeface="Arial" panose="020B0604020202020204" pitchFamily="34" charset="0"/>
              <a:cs typeface="Arial" panose="020B0604020202020204" pitchFamily="34" charset="0"/>
            </a:endParaRPr>
          </a:p>
          <a:p>
            <a:r>
              <a:rPr lang="en-GB" sz="2000" dirty="0">
                <a:solidFill>
                  <a:srgbClr val="0070C0"/>
                </a:solidFill>
                <a:latin typeface="Arial" panose="020B0604020202020204" pitchFamily="34" charset="0"/>
                <a:cs typeface="Arial" panose="020B0604020202020204" pitchFamily="34" charset="0"/>
              </a:rPr>
              <a:t>How You Can Help</a:t>
            </a:r>
          </a:p>
          <a:p>
            <a:r>
              <a:rPr lang="en-GB" sz="2000" dirty="0">
                <a:solidFill>
                  <a:srgbClr val="0070C0"/>
                </a:solidFill>
                <a:latin typeface="Arial" panose="020B0604020202020204" pitchFamily="34" charset="0"/>
                <a:cs typeface="Arial" panose="020B0604020202020204" pitchFamily="34" charset="0"/>
              </a:rPr>
              <a:t>Dealing with a Crisis</a:t>
            </a:r>
          </a:p>
          <a:p>
            <a:endParaRPr lang="en-GB" sz="2000" dirty="0">
              <a:solidFill>
                <a:srgbClr val="0070C0"/>
              </a:solidFill>
              <a:latin typeface="Arial" panose="020B0604020202020204" pitchFamily="34" charset="0"/>
              <a:cs typeface="Arial" panose="020B0604020202020204" pitchFamily="34" charset="0"/>
            </a:endParaRPr>
          </a:p>
          <a:p>
            <a:r>
              <a:rPr lang="en-GB" sz="2000" b="1" dirty="0">
                <a:solidFill>
                  <a:srgbClr val="002060"/>
                </a:solidFill>
                <a:latin typeface="Arial" panose="020B0604020202020204" pitchFamily="34" charset="0"/>
                <a:cs typeface="Arial" panose="020B0604020202020204" pitchFamily="34" charset="0"/>
              </a:rPr>
              <a:t>Comfort Break</a:t>
            </a:r>
          </a:p>
          <a:p>
            <a:endParaRPr lang="en-GB" sz="2000" b="1" dirty="0">
              <a:solidFill>
                <a:srgbClr val="0070C0"/>
              </a:solidFill>
              <a:latin typeface="Arial" panose="020B0604020202020204" pitchFamily="34" charset="0"/>
              <a:cs typeface="Arial" panose="020B0604020202020204" pitchFamily="34" charset="0"/>
            </a:endParaRPr>
          </a:p>
          <a:p>
            <a:r>
              <a:rPr lang="en-GB" sz="2000" dirty="0">
                <a:solidFill>
                  <a:srgbClr val="0070C0"/>
                </a:solidFill>
                <a:latin typeface="Arial" panose="020B0604020202020204" pitchFamily="34" charset="0"/>
                <a:cs typeface="Arial" panose="020B0604020202020204" pitchFamily="34" charset="0"/>
              </a:rPr>
              <a:t>Further Support &amp; Resources</a:t>
            </a:r>
          </a:p>
          <a:p>
            <a:r>
              <a:rPr lang="en-GB" sz="2000" dirty="0">
                <a:solidFill>
                  <a:srgbClr val="0070C0"/>
                </a:solidFill>
                <a:latin typeface="Arial" panose="020B0604020202020204" pitchFamily="34" charset="0"/>
                <a:cs typeface="Arial" panose="020B0604020202020204" pitchFamily="34" charset="0"/>
              </a:rPr>
              <a:t>Documents to Know</a:t>
            </a:r>
          </a:p>
          <a:p>
            <a:r>
              <a:rPr lang="en-GB" sz="2000" dirty="0">
                <a:solidFill>
                  <a:srgbClr val="0070C0"/>
                </a:solidFill>
                <a:latin typeface="Arial" panose="020B0604020202020204" pitchFamily="34" charset="0"/>
                <a:cs typeface="Arial" panose="020B0604020202020204" pitchFamily="34" charset="0"/>
              </a:rPr>
              <a:t>PAM Assist</a:t>
            </a:r>
          </a:p>
          <a:p>
            <a:r>
              <a:rPr lang="en-GB" sz="2000" dirty="0">
                <a:solidFill>
                  <a:srgbClr val="0070C0"/>
                </a:solidFill>
                <a:latin typeface="Arial" panose="020B0604020202020204" pitchFamily="34" charset="0"/>
                <a:cs typeface="Arial" panose="020B0604020202020204" pitchFamily="34" charset="0"/>
              </a:rPr>
              <a:t>What the programme has already achieved</a:t>
            </a:r>
          </a:p>
          <a:p>
            <a:r>
              <a:rPr lang="en-GB" sz="2000" dirty="0">
                <a:solidFill>
                  <a:srgbClr val="0070C0"/>
                </a:solidFill>
                <a:latin typeface="Arial" panose="020B0604020202020204" pitchFamily="34" charset="0"/>
                <a:cs typeface="Arial" panose="020B0604020202020204" pitchFamily="34" charset="0"/>
              </a:rPr>
              <a:t>Next Steps…</a:t>
            </a:r>
          </a:p>
        </p:txBody>
      </p:sp>
      <p:sp>
        <p:nvSpPr>
          <p:cNvPr id="3" name="Rectangle 2">
            <a:extLst>
              <a:ext uri="{FF2B5EF4-FFF2-40B4-BE49-F238E27FC236}">
                <a16:creationId xmlns:a16="http://schemas.microsoft.com/office/drawing/2014/main" id="{83B655D8-6DA1-4392-B271-22A5C2D2A082}"/>
              </a:ext>
            </a:extLst>
          </p:cNvPr>
          <p:cNvSpPr/>
          <p:nvPr/>
        </p:nvSpPr>
        <p:spPr>
          <a:xfrm>
            <a:off x="611560" y="404664"/>
            <a:ext cx="3232616" cy="369332"/>
          </a:xfrm>
          <a:prstGeom prst="rect">
            <a:avLst/>
          </a:prstGeom>
        </p:spPr>
        <p:txBody>
          <a:bodyPr wrap="none">
            <a:spAutoFit/>
          </a:bodyPr>
          <a:lstStyle/>
          <a:p>
            <a:r>
              <a:rPr lang="en-GB" b="1" dirty="0">
                <a:solidFill>
                  <a:schemeClr val="bg1"/>
                </a:solidFill>
                <a:latin typeface="Arial" panose="020B0604020202020204" pitchFamily="34" charset="0"/>
              </a:rPr>
              <a:t>Outline of Virtual Broadcast</a:t>
            </a:r>
            <a:endParaRPr lang="en-GB" dirty="0">
              <a:solidFill>
                <a:schemeClr val="bg1"/>
              </a:solidFill>
            </a:endParaRPr>
          </a:p>
        </p:txBody>
      </p:sp>
    </p:spTree>
    <p:extLst>
      <p:ext uri="{BB962C8B-B14F-4D97-AF65-F5344CB8AC3E}">
        <p14:creationId xmlns:p14="http://schemas.microsoft.com/office/powerpoint/2010/main" val="4203809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976DF1-5602-4657-B1F5-E03C75338748}"/>
              </a:ext>
            </a:extLst>
          </p:cNvPr>
          <p:cNvSpPr txBox="1"/>
          <p:nvPr/>
        </p:nvSpPr>
        <p:spPr>
          <a:xfrm>
            <a:off x="1799692" y="2132856"/>
            <a:ext cx="5544616" cy="1754326"/>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Further Support, Resources &amp; EAP…</a:t>
            </a:r>
          </a:p>
        </p:txBody>
      </p:sp>
      <p:sp>
        <p:nvSpPr>
          <p:cNvPr id="5" name="Slide Number Placeholder 4">
            <a:extLst>
              <a:ext uri="{FF2B5EF4-FFF2-40B4-BE49-F238E27FC236}">
                <a16:creationId xmlns:a16="http://schemas.microsoft.com/office/drawing/2014/main" id="{3BF7260F-9E80-40CC-8FC1-35E41B30EA09}"/>
              </a:ext>
            </a:extLst>
          </p:cNvPr>
          <p:cNvSpPr>
            <a:spLocks noGrp="1"/>
          </p:cNvSpPr>
          <p:nvPr>
            <p:ph type="sldNum" sz="quarter" idx="12"/>
          </p:nvPr>
        </p:nvSpPr>
        <p:spPr/>
        <p:txBody>
          <a:bodyPr/>
          <a:lstStyle/>
          <a:p>
            <a:fld id="{C5E9949C-382D-4862-AED5-6EC6470AF7DA}" type="slidenum">
              <a:rPr lang="en-US" smtClean="0">
                <a:solidFill>
                  <a:srgbClr val="000000"/>
                </a:solidFill>
              </a:rPr>
              <a:pPr/>
              <a:t>30</a:t>
            </a:fld>
            <a:endParaRPr lang="en-US" dirty="0">
              <a:solidFill>
                <a:srgbClr val="000000"/>
              </a:solidFill>
            </a:endParaRPr>
          </a:p>
        </p:txBody>
      </p:sp>
    </p:spTree>
    <p:extLst>
      <p:ext uri="{BB962C8B-B14F-4D97-AF65-F5344CB8AC3E}">
        <p14:creationId xmlns:p14="http://schemas.microsoft.com/office/powerpoint/2010/main" val="3447596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9E25AC-D317-4CFE-9FCF-31FB61F19162}"/>
              </a:ext>
            </a:extLst>
          </p:cNvPr>
          <p:cNvSpPr>
            <a:spLocks noGrp="1"/>
          </p:cNvSpPr>
          <p:nvPr>
            <p:ph idx="1"/>
          </p:nvPr>
        </p:nvSpPr>
        <p:spPr>
          <a:noFill/>
        </p:spPr>
        <p:txBody>
          <a:bodyPr/>
          <a:lstStyle/>
          <a:p>
            <a:pPr marL="0" indent="0">
              <a:buNone/>
            </a:pPr>
            <a:r>
              <a:rPr lang="en-US" dirty="0"/>
              <a:t>What is it?</a:t>
            </a:r>
          </a:p>
          <a:p>
            <a:pPr marL="0" indent="0">
              <a:buNone/>
            </a:pPr>
            <a:endParaRPr lang="en-US" dirty="0"/>
          </a:p>
          <a:p>
            <a:pPr indent="0">
              <a:lnSpc>
                <a:spcPct val="100000"/>
              </a:lnSpc>
              <a:spcBef>
                <a:spcPct val="0"/>
              </a:spcBef>
              <a:buFontTx/>
              <a:buNone/>
            </a:pPr>
            <a:r>
              <a:rPr lang="en-GB" altLang="en-US" sz="2400" dirty="0">
                <a:solidFill>
                  <a:schemeClr val="accent2"/>
                </a:solidFill>
              </a:rPr>
              <a:t>Mentoring is a confidential process that is about being committed, having respect and mutual trust, setting goals and challenges, giving encouragement and constructive feedback. The mentoring relationship can be both short and long term.</a:t>
            </a:r>
            <a:endParaRPr lang="en-GB" sz="2400" dirty="0">
              <a:solidFill>
                <a:schemeClr val="accent2"/>
              </a:solidFill>
            </a:endParaRPr>
          </a:p>
        </p:txBody>
      </p:sp>
      <p:sp>
        <p:nvSpPr>
          <p:cNvPr id="3" name="Title 2">
            <a:extLst>
              <a:ext uri="{FF2B5EF4-FFF2-40B4-BE49-F238E27FC236}">
                <a16:creationId xmlns:a16="http://schemas.microsoft.com/office/drawing/2014/main" id="{DCC07CC9-37A7-4D8B-8DA8-48CB6E0FB686}"/>
              </a:ext>
            </a:extLst>
          </p:cNvPr>
          <p:cNvSpPr>
            <a:spLocks noGrp="1"/>
          </p:cNvSpPr>
          <p:nvPr>
            <p:ph type="title"/>
          </p:nvPr>
        </p:nvSpPr>
        <p:spPr/>
        <p:txBody>
          <a:bodyPr/>
          <a:lstStyle/>
          <a:p>
            <a:r>
              <a:rPr lang="en-US" dirty="0"/>
              <a:t>Mentoring Scheme</a:t>
            </a:r>
            <a:endParaRPr lang="en-GB" dirty="0"/>
          </a:p>
        </p:txBody>
      </p:sp>
      <p:sp>
        <p:nvSpPr>
          <p:cNvPr id="5" name="TextBox 4">
            <a:extLst>
              <a:ext uri="{FF2B5EF4-FFF2-40B4-BE49-F238E27FC236}">
                <a16:creationId xmlns:a16="http://schemas.microsoft.com/office/drawing/2014/main" id="{DE76E6EF-5F0E-4CE4-A74F-9D638A2BA926}"/>
              </a:ext>
            </a:extLst>
          </p:cNvPr>
          <p:cNvSpPr txBox="1"/>
          <p:nvPr/>
        </p:nvSpPr>
        <p:spPr>
          <a:xfrm>
            <a:off x="-168275" y="4903788"/>
            <a:ext cx="3475038" cy="461962"/>
          </a:xfrm>
          <a:prstGeom prst="rect">
            <a:avLst/>
          </a:prstGeom>
          <a:noFill/>
        </p:spPr>
        <p:txBody>
          <a:bodyPr>
            <a:spAutoFit/>
          </a:bodyPr>
          <a:lstStyle/>
          <a:p>
            <a:pPr algn="ctr">
              <a:defRPr/>
            </a:pPr>
            <a:r>
              <a:rPr lang="en-GB" sz="2400" b="1" dirty="0">
                <a:solidFill>
                  <a:schemeClr val="accent5">
                    <a:lumMod val="50000"/>
                  </a:schemeClr>
                </a:solidFill>
                <a:latin typeface="Arial" panose="020B0604020202020204" pitchFamily="34" charset="0"/>
                <a:cs typeface="Arial" panose="020B0604020202020204" pitchFamily="34" charset="0"/>
              </a:rPr>
              <a:t>Purpose of a mentor</a:t>
            </a:r>
          </a:p>
        </p:txBody>
      </p:sp>
      <p:sp>
        <p:nvSpPr>
          <p:cNvPr id="6" name="TextBox 14">
            <a:extLst>
              <a:ext uri="{FF2B5EF4-FFF2-40B4-BE49-F238E27FC236}">
                <a16:creationId xmlns:a16="http://schemas.microsoft.com/office/drawing/2014/main" id="{273F5D67-DF38-4249-9E9D-DC9EC1102C7C}"/>
              </a:ext>
            </a:extLst>
          </p:cNvPr>
          <p:cNvSpPr txBox="1">
            <a:spLocks noChangeArrowheads="1"/>
          </p:cNvSpPr>
          <p:nvPr/>
        </p:nvSpPr>
        <p:spPr bwMode="auto">
          <a:xfrm>
            <a:off x="4300538" y="3900488"/>
            <a:ext cx="497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defRPr sz="1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sz="1600" b="1">
                <a:solidFill>
                  <a:srgbClr val="002060"/>
                </a:solidFill>
              </a:rPr>
              <a:t>Enable the mentee to find their own way through a situation</a:t>
            </a:r>
          </a:p>
        </p:txBody>
      </p:sp>
      <p:sp>
        <p:nvSpPr>
          <p:cNvPr id="7" name="TextBox 15">
            <a:extLst>
              <a:ext uri="{FF2B5EF4-FFF2-40B4-BE49-F238E27FC236}">
                <a16:creationId xmlns:a16="http://schemas.microsoft.com/office/drawing/2014/main" id="{F7A5B121-359E-44E3-85A2-5DDB133D5BEF}"/>
              </a:ext>
            </a:extLst>
          </p:cNvPr>
          <p:cNvSpPr txBox="1">
            <a:spLocks noChangeArrowheads="1"/>
          </p:cNvSpPr>
          <p:nvPr/>
        </p:nvSpPr>
        <p:spPr bwMode="auto">
          <a:xfrm>
            <a:off x="4300538" y="4829175"/>
            <a:ext cx="491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defRPr sz="1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sz="1600" b="1">
                <a:solidFill>
                  <a:srgbClr val="002060"/>
                </a:solidFill>
              </a:rPr>
              <a:t>Provide access to knowledge, situations or networks</a:t>
            </a:r>
          </a:p>
        </p:txBody>
      </p:sp>
      <p:sp>
        <p:nvSpPr>
          <p:cNvPr id="8" name="TextBox 16">
            <a:extLst>
              <a:ext uri="{FF2B5EF4-FFF2-40B4-BE49-F238E27FC236}">
                <a16:creationId xmlns:a16="http://schemas.microsoft.com/office/drawing/2014/main" id="{4622DDA7-7D62-4397-B183-E501A4E0A85D}"/>
              </a:ext>
            </a:extLst>
          </p:cNvPr>
          <p:cNvSpPr txBox="1">
            <a:spLocks noChangeArrowheads="1"/>
          </p:cNvSpPr>
          <p:nvPr/>
        </p:nvSpPr>
        <p:spPr bwMode="auto">
          <a:xfrm>
            <a:off x="4332288" y="5757863"/>
            <a:ext cx="45894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defRPr sz="11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GB" altLang="en-US" sz="1600" b="1" dirty="0">
                <a:solidFill>
                  <a:srgbClr val="002060"/>
                </a:solidFill>
              </a:rPr>
              <a:t>Offer information (but not advice)</a:t>
            </a:r>
          </a:p>
        </p:txBody>
      </p:sp>
      <p:cxnSp>
        <p:nvCxnSpPr>
          <p:cNvPr id="9" name="Straight Arrow Connector 8">
            <a:extLst>
              <a:ext uri="{FF2B5EF4-FFF2-40B4-BE49-F238E27FC236}">
                <a16:creationId xmlns:a16="http://schemas.microsoft.com/office/drawing/2014/main" id="{67C12D2A-08C7-4EE8-8A6C-EDC07B84F26F}"/>
              </a:ext>
            </a:extLst>
          </p:cNvPr>
          <p:cNvCxnSpPr>
            <a:cxnSpLocks/>
          </p:cNvCxnSpPr>
          <p:nvPr/>
        </p:nvCxnSpPr>
        <p:spPr>
          <a:xfrm>
            <a:off x="3127375" y="5157788"/>
            <a:ext cx="8223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F94F80-F742-4616-8590-4F0D9E4BE918}"/>
              </a:ext>
            </a:extLst>
          </p:cNvPr>
          <p:cNvCxnSpPr>
            <a:cxnSpLocks/>
          </p:cNvCxnSpPr>
          <p:nvPr/>
        </p:nvCxnSpPr>
        <p:spPr>
          <a:xfrm flipV="1">
            <a:off x="3127375" y="4535488"/>
            <a:ext cx="822325" cy="622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1F09F90-4B50-4A8B-BAAF-ADE2036F061F}"/>
              </a:ext>
            </a:extLst>
          </p:cNvPr>
          <p:cNvCxnSpPr>
            <a:cxnSpLocks/>
          </p:cNvCxnSpPr>
          <p:nvPr/>
        </p:nvCxnSpPr>
        <p:spPr>
          <a:xfrm>
            <a:off x="3127375" y="5157788"/>
            <a:ext cx="858838" cy="66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84BC60-F577-46DB-A2C2-256704DB167F}"/>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8.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444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4A1B42B6-BF12-40B5-8E13-F47F5B87BD6C}"/>
              </a:ext>
            </a:extLst>
          </p:cNvPr>
          <p:cNvSpPr>
            <a:spLocks noGrp="1"/>
          </p:cNvSpPr>
          <p:nvPr>
            <p:ph idx="1"/>
          </p:nvPr>
        </p:nvSpPr>
        <p:spPr/>
        <p:txBody>
          <a:bodyPr/>
          <a:lstStyle/>
          <a:p>
            <a:pPr marL="0" indent="0">
              <a:buNone/>
            </a:pPr>
            <a:r>
              <a:rPr lang="en-US" dirty="0"/>
              <a:t>What are the benefits of mentoring?</a:t>
            </a:r>
          </a:p>
          <a:p>
            <a:pPr marL="0" indent="0">
              <a:buNone/>
            </a:pPr>
            <a:endParaRPr lang="en-US" dirty="0"/>
          </a:p>
          <a:p>
            <a:pPr marL="0" indent="0">
              <a:buNone/>
            </a:pPr>
            <a:r>
              <a:rPr lang="en-GB" dirty="0">
                <a:solidFill>
                  <a:schemeClr val="accent2"/>
                </a:solidFill>
                <a:ea typeface="Times New Roman" panose="02020603050405020304" pitchFamily="18" charset="0"/>
                <a:cs typeface="Arial" panose="020B0604020202020204" pitchFamily="34" charset="0"/>
              </a:rPr>
              <a:t>Mentoring can give you room to discuss specific matters or concerns which will support your role as a mental health ally on a  one to one basis or as part of a wider network.</a:t>
            </a:r>
          </a:p>
          <a:p>
            <a:pPr marL="0" indent="0">
              <a:buNone/>
            </a:pPr>
            <a:endParaRPr lang="en-GB" dirty="0">
              <a:solidFill>
                <a:schemeClr val="accent2"/>
              </a:solidFill>
              <a:ea typeface="Times New Roman" panose="02020603050405020304" pitchFamily="18" charset="0"/>
              <a:cs typeface="Arial" panose="020B0604020202020204" pitchFamily="34" charset="0"/>
            </a:endParaRPr>
          </a:p>
          <a:p>
            <a:pPr marL="0" indent="0">
              <a:buNone/>
            </a:pPr>
            <a:r>
              <a:rPr lang="en-GB" dirty="0">
                <a:solidFill>
                  <a:schemeClr val="accent2"/>
                </a:solidFill>
                <a:ea typeface="Times New Roman" panose="02020603050405020304" pitchFamily="18" charset="0"/>
                <a:cs typeface="Times New Roman" panose="02020603050405020304" pitchFamily="18" charset="0"/>
              </a:rPr>
              <a:t>Mentoring offers the opportunity to hear the perspective of someone with more experience in dealing with difficult issues</a:t>
            </a:r>
          </a:p>
          <a:p>
            <a:pPr marL="0" indent="0">
              <a:buNone/>
            </a:pPr>
            <a:endParaRPr lang="en-GB"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GB"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GB" i="1" dirty="0"/>
          </a:p>
        </p:txBody>
      </p:sp>
      <p:sp>
        <p:nvSpPr>
          <p:cNvPr id="3" name="Title 2">
            <a:extLst>
              <a:ext uri="{FF2B5EF4-FFF2-40B4-BE49-F238E27FC236}">
                <a16:creationId xmlns:a16="http://schemas.microsoft.com/office/drawing/2014/main" id="{DCC07CC9-37A7-4D8B-8DA8-48CB6E0FB686}"/>
              </a:ext>
            </a:extLst>
          </p:cNvPr>
          <p:cNvSpPr>
            <a:spLocks noGrp="1"/>
          </p:cNvSpPr>
          <p:nvPr>
            <p:ph type="title"/>
          </p:nvPr>
        </p:nvSpPr>
        <p:spPr/>
        <p:txBody>
          <a:bodyPr/>
          <a:lstStyle/>
          <a:p>
            <a:r>
              <a:rPr lang="en-US" dirty="0"/>
              <a:t>Mentoring Scheme</a:t>
            </a:r>
            <a:endParaRPr lang="en-GB" dirty="0"/>
          </a:p>
        </p:txBody>
      </p:sp>
      <p:pic>
        <p:nvPicPr>
          <p:cNvPr id="13" name="Picture 8">
            <a:extLst>
              <a:ext uri="{FF2B5EF4-FFF2-40B4-BE49-F238E27FC236}">
                <a16:creationId xmlns:a16="http://schemas.microsoft.com/office/drawing/2014/main" id="{B2AA6D4E-2C52-440B-8E0F-9B9A636EB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692" y="4925573"/>
            <a:ext cx="28067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DC04547-6A36-4898-AE93-C71CC220A2F8}"/>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8.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762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07CC9-37A7-4D8B-8DA8-48CB6E0FB686}"/>
              </a:ext>
            </a:extLst>
          </p:cNvPr>
          <p:cNvSpPr>
            <a:spLocks noGrp="1"/>
          </p:cNvSpPr>
          <p:nvPr>
            <p:ph type="title"/>
          </p:nvPr>
        </p:nvSpPr>
        <p:spPr/>
        <p:txBody>
          <a:bodyPr/>
          <a:lstStyle/>
          <a:p>
            <a:r>
              <a:rPr lang="en-US" dirty="0"/>
              <a:t>Mentoring Scheme</a:t>
            </a:r>
            <a:endParaRPr lang="en-GB" dirty="0"/>
          </a:p>
        </p:txBody>
      </p:sp>
      <p:sp>
        <p:nvSpPr>
          <p:cNvPr id="6" name="TextBox 5">
            <a:extLst>
              <a:ext uri="{FF2B5EF4-FFF2-40B4-BE49-F238E27FC236}">
                <a16:creationId xmlns:a16="http://schemas.microsoft.com/office/drawing/2014/main" id="{9930B6E8-4133-4AC5-A831-A4DF265FD3B2}"/>
              </a:ext>
            </a:extLst>
          </p:cNvPr>
          <p:cNvSpPr txBox="1"/>
          <p:nvPr/>
        </p:nvSpPr>
        <p:spPr>
          <a:xfrm>
            <a:off x="323528" y="1162459"/>
            <a:ext cx="4452938" cy="5786199"/>
          </a:xfrm>
          <a:prstGeom prst="rect">
            <a:avLst/>
          </a:prstGeom>
          <a:noFill/>
        </p:spPr>
        <p:txBody>
          <a:bodyPr>
            <a:spAutoFit/>
          </a:bodyPr>
          <a:lstStyle/>
          <a:p>
            <a:pPr>
              <a:defRPr/>
            </a:pPr>
            <a:r>
              <a:rPr lang="en-GB" sz="1600" b="1" dirty="0">
                <a:solidFill>
                  <a:schemeClr val="accent2"/>
                </a:solidFill>
              </a:rPr>
              <a:t>Mentor – Expectations</a:t>
            </a:r>
          </a:p>
          <a:p>
            <a:pPr>
              <a:defRPr/>
            </a:pPr>
            <a:endParaRPr lang="en-GB" sz="1400" dirty="0">
              <a:solidFill>
                <a:schemeClr val="accent2"/>
              </a:solidFill>
            </a:endParaRPr>
          </a:p>
          <a:p>
            <a:pPr>
              <a:defRPr/>
            </a:pPr>
            <a:r>
              <a:rPr lang="en-GB" sz="1400" dirty="0">
                <a:solidFill>
                  <a:schemeClr val="accent2"/>
                </a:solidFill>
              </a:rPr>
              <a:t>A mentor will:</a:t>
            </a:r>
          </a:p>
          <a:p>
            <a:pPr>
              <a:defRPr/>
            </a:pPr>
            <a:endParaRPr lang="en-GB" sz="1400" dirty="0">
              <a:solidFill>
                <a:schemeClr val="accent2"/>
              </a:solidFill>
            </a:endParaRPr>
          </a:p>
          <a:p>
            <a:pPr marL="285750" indent="-285750">
              <a:buFont typeface="Arial" panose="020B0604020202020204" pitchFamily="34" charset="0"/>
              <a:buChar char="•"/>
              <a:defRPr/>
            </a:pPr>
            <a:r>
              <a:rPr lang="en-GB" sz="1400" dirty="0">
                <a:solidFill>
                  <a:schemeClr val="accent2"/>
                </a:solidFill>
              </a:rPr>
              <a:t>Give support, guidance and reassurance</a:t>
            </a:r>
          </a:p>
          <a:p>
            <a:pPr marL="285750" indent="-285750">
              <a:buFont typeface="Arial" panose="020B0604020202020204" pitchFamily="34" charset="0"/>
              <a:buChar char="•"/>
              <a:defRPr/>
            </a:pPr>
            <a:r>
              <a:rPr lang="en-GB" sz="1400" dirty="0">
                <a:solidFill>
                  <a:schemeClr val="accent2"/>
                </a:solidFill>
              </a:rPr>
              <a:t>Share good practice and network experiences</a:t>
            </a:r>
          </a:p>
          <a:p>
            <a:pPr marL="285750" indent="-285750">
              <a:buFont typeface="Arial" panose="020B0604020202020204" pitchFamily="34" charset="0"/>
              <a:buChar char="•"/>
              <a:defRPr/>
            </a:pPr>
            <a:r>
              <a:rPr lang="en-GB" sz="1400" dirty="0">
                <a:solidFill>
                  <a:schemeClr val="accent2"/>
                </a:solidFill>
              </a:rPr>
              <a:t>Give detail of signposting services</a:t>
            </a:r>
          </a:p>
          <a:p>
            <a:pPr marL="285750" indent="-285750">
              <a:buFont typeface="Arial" panose="020B0604020202020204" pitchFamily="34" charset="0"/>
              <a:buChar char="•"/>
              <a:defRPr/>
            </a:pPr>
            <a:r>
              <a:rPr lang="en-GB" sz="1400" dirty="0">
                <a:solidFill>
                  <a:schemeClr val="accent2"/>
                </a:solidFill>
              </a:rPr>
              <a:t>Encourage and develop the MHA network community</a:t>
            </a:r>
          </a:p>
          <a:p>
            <a:pPr marL="285750" indent="-285750">
              <a:buFont typeface="Arial" panose="020B0604020202020204" pitchFamily="34" charset="0"/>
              <a:buChar char="•"/>
              <a:defRPr/>
            </a:pPr>
            <a:r>
              <a:rPr lang="en-GB" sz="1400" dirty="0">
                <a:solidFill>
                  <a:schemeClr val="accent2"/>
                </a:solidFill>
              </a:rPr>
              <a:t>Build confidence of MHAs</a:t>
            </a:r>
          </a:p>
          <a:p>
            <a:pPr marL="285750" indent="-285750">
              <a:buFont typeface="Arial" panose="020B0604020202020204" pitchFamily="34" charset="0"/>
              <a:buChar char="•"/>
              <a:defRPr/>
            </a:pPr>
            <a:r>
              <a:rPr lang="en-GB" sz="1400" dirty="0">
                <a:solidFill>
                  <a:schemeClr val="accent2"/>
                </a:solidFill>
              </a:rPr>
              <a:t>Have excellent communication skills</a:t>
            </a:r>
          </a:p>
          <a:p>
            <a:pPr marL="285750" indent="-285750">
              <a:buFont typeface="Arial" panose="020B0604020202020204" pitchFamily="34" charset="0"/>
              <a:buChar char="•"/>
              <a:defRPr/>
            </a:pPr>
            <a:r>
              <a:rPr lang="en-GB" sz="1400" dirty="0">
                <a:solidFill>
                  <a:schemeClr val="accent2"/>
                </a:solidFill>
              </a:rPr>
              <a:t>Continue to break the stigma surrounding mental health</a:t>
            </a:r>
          </a:p>
          <a:p>
            <a:pPr marL="285750" indent="-285750">
              <a:buFont typeface="Arial" panose="020B0604020202020204" pitchFamily="34" charset="0"/>
              <a:buChar char="•"/>
              <a:defRPr/>
            </a:pPr>
            <a:r>
              <a:rPr lang="en-GB" sz="1400" dirty="0">
                <a:solidFill>
                  <a:schemeClr val="accent2"/>
                </a:solidFill>
              </a:rPr>
              <a:t>The mentor is not there to provide ‘the answers’, but to guide the mentee towards an answer that is right for them</a:t>
            </a:r>
          </a:p>
          <a:p>
            <a:pPr marL="285750" indent="-285750">
              <a:buFont typeface="Arial" panose="020B0604020202020204" pitchFamily="34" charset="0"/>
              <a:buChar char="•"/>
              <a:defRPr/>
            </a:pPr>
            <a:r>
              <a:rPr lang="en-GB" sz="1400" dirty="0">
                <a:solidFill>
                  <a:schemeClr val="accent2"/>
                </a:solidFill>
              </a:rPr>
              <a:t>Promote a better understanding of positive mental health actions through regular communications and initiatives.</a:t>
            </a:r>
          </a:p>
          <a:p>
            <a:pPr>
              <a:defRPr/>
            </a:pPr>
            <a:endParaRPr lang="en-GB" sz="1400" dirty="0">
              <a:solidFill>
                <a:schemeClr val="accent2"/>
              </a:solidFill>
            </a:endParaRPr>
          </a:p>
          <a:p>
            <a:pPr>
              <a:defRPr/>
            </a:pPr>
            <a:r>
              <a:rPr lang="en-GB" sz="1400" dirty="0">
                <a:solidFill>
                  <a:schemeClr val="accent2"/>
                </a:solidFill>
              </a:rPr>
              <a:t>A mentor will not:</a:t>
            </a:r>
          </a:p>
          <a:p>
            <a:pPr>
              <a:defRPr/>
            </a:pPr>
            <a:endParaRPr lang="en-GB" sz="1400" dirty="0">
              <a:solidFill>
                <a:schemeClr val="accent2"/>
              </a:solidFill>
            </a:endParaRPr>
          </a:p>
          <a:p>
            <a:pPr marL="285750" indent="-285750">
              <a:buFont typeface="Arial" panose="020B0604020202020204" pitchFamily="34" charset="0"/>
              <a:buChar char="•"/>
              <a:defRPr/>
            </a:pPr>
            <a:r>
              <a:rPr lang="en-GB" sz="1400" dirty="0">
                <a:solidFill>
                  <a:schemeClr val="accent2"/>
                </a:solidFill>
              </a:rPr>
              <a:t>Offer medical advice or make referrals on behalf of an individual</a:t>
            </a:r>
          </a:p>
          <a:p>
            <a:pPr marL="285750" indent="-285750">
              <a:buFont typeface="Arial" panose="020B0604020202020204" pitchFamily="34" charset="0"/>
              <a:buChar char="•"/>
              <a:defRPr/>
            </a:pPr>
            <a:r>
              <a:rPr lang="en-GB" sz="1400" dirty="0">
                <a:solidFill>
                  <a:schemeClr val="accent2"/>
                </a:solidFill>
              </a:rPr>
              <a:t>Provide representation in official meetings</a:t>
            </a:r>
          </a:p>
          <a:p>
            <a:pPr marL="285750" indent="-285750">
              <a:buFont typeface="Arial" panose="020B0604020202020204" pitchFamily="34" charset="0"/>
              <a:buChar char="•"/>
              <a:defRPr/>
            </a:pPr>
            <a:endParaRPr lang="en-GB" dirty="0">
              <a:solidFill>
                <a:schemeClr val="accent2"/>
              </a:solidFill>
            </a:endParaRPr>
          </a:p>
        </p:txBody>
      </p:sp>
      <p:sp>
        <p:nvSpPr>
          <p:cNvPr id="7" name="TextBox 6">
            <a:extLst>
              <a:ext uri="{FF2B5EF4-FFF2-40B4-BE49-F238E27FC236}">
                <a16:creationId xmlns:a16="http://schemas.microsoft.com/office/drawing/2014/main" id="{1FF4B075-3DEB-4791-B03C-413D574B1516}"/>
              </a:ext>
            </a:extLst>
          </p:cNvPr>
          <p:cNvSpPr txBox="1"/>
          <p:nvPr/>
        </p:nvSpPr>
        <p:spPr>
          <a:xfrm>
            <a:off x="4657403" y="1162459"/>
            <a:ext cx="4187825" cy="4185761"/>
          </a:xfrm>
          <a:prstGeom prst="rect">
            <a:avLst/>
          </a:prstGeom>
          <a:noFill/>
        </p:spPr>
        <p:txBody>
          <a:bodyPr>
            <a:spAutoFit/>
          </a:bodyPr>
          <a:lstStyle/>
          <a:p>
            <a:pPr>
              <a:defRPr/>
            </a:pPr>
            <a:r>
              <a:rPr lang="en-GB" sz="1400" b="1" dirty="0">
                <a:solidFill>
                  <a:schemeClr val="accent2"/>
                </a:solidFill>
              </a:rPr>
              <a:t>Mentee – Expectations</a:t>
            </a:r>
          </a:p>
          <a:p>
            <a:pPr>
              <a:defRPr/>
            </a:pPr>
            <a:endParaRPr lang="en-GB" sz="1400" b="1" dirty="0">
              <a:solidFill>
                <a:schemeClr val="accent2"/>
              </a:solidFill>
            </a:endParaRPr>
          </a:p>
          <a:p>
            <a:pPr>
              <a:defRPr/>
            </a:pPr>
            <a:r>
              <a:rPr lang="en-GB" sz="1400" dirty="0">
                <a:solidFill>
                  <a:schemeClr val="accent2"/>
                </a:solidFill>
              </a:rPr>
              <a:t>A mentee will:</a:t>
            </a:r>
          </a:p>
          <a:p>
            <a:pPr marL="285750" indent="-285750">
              <a:buFont typeface="Arial" panose="020B0604020202020204" pitchFamily="34" charset="0"/>
              <a:buChar char="•"/>
              <a:defRPr/>
            </a:pPr>
            <a:endParaRPr lang="en-GB" sz="1400" dirty="0">
              <a:solidFill>
                <a:schemeClr val="accent2"/>
              </a:solidFill>
            </a:endParaRPr>
          </a:p>
          <a:p>
            <a:pPr marL="285750" indent="-285750">
              <a:buFont typeface="Arial" panose="020B0604020202020204" pitchFamily="34" charset="0"/>
              <a:buChar char="•"/>
              <a:defRPr/>
            </a:pPr>
            <a:r>
              <a:rPr lang="en-GB" sz="1400" dirty="0">
                <a:solidFill>
                  <a:schemeClr val="accent2"/>
                </a:solidFill>
              </a:rPr>
              <a:t>Be clear and open about your aims and objectives and discuss them with your mentor</a:t>
            </a:r>
          </a:p>
          <a:p>
            <a:pPr marL="285750" indent="-285750">
              <a:buFont typeface="Arial" panose="020B0604020202020204" pitchFamily="34" charset="0"/>
              <a:buChar char="•"/>
              <a:defRPr/>
            </a:pPr>
            <a:r>
              <a:rPr lang="en-GB" sz="1400" dirty="0">
                <a:solidFill>
                  <a:schemeClr val="accent2"/>
                </a:solidFill>
              </a:rPr>
              <a:t>Be clear about your needs so that your mentor can offer you the right support to help you meet your aims whether you want something structured or something more like a friendly coffee.</a:t>
            </a:r>
          </a:p>
          <a:p>
            <a:pPr marL="285750" indent="-285750">
              <a:buFont typeface="Arial" panose="020B0604020202020204" pitchFamily="34" charset="0"/>
              <a:buChar char="•"/>
              <a:defRPr/>
            </a:pPr>
            <a:r>
              <a:rPr lang="en-GB" sz="1400" dirty="0">
                <a:solidFill>
                  <a:schemeClr val="accent2"/>
                </a:solidFill>
              </a:rPr>
              <a:t>Discuss how/when you would like to be contacted by your mentor</a:t>
            </a:r>
          </a:p>
          <a:p>
            <a:pPr marL="285750" indent="-285750">
              <a:buFont typeface="Arial" panose="020B0604020202020204" pitchFamily="34" charset="0"/>
              <a:buChar char="•"/>
              <a:defRPr/>
            </a:pPr>
            <a:r>
              <a:rPr lang="en-GB" sz="1400" dirty="0">
                <a:solidFill>
                  <a:schemeClr val="accent2"/>
                </a:solidFill>
              </a:rPr>
              <a:t>Formally agree that both you and your mentor will keep the contents of your discussion confidential, except in circumstances where the mentor has undue concerns for your wellbeing</a:t>
            </a:r>
          </a:p>
          <a:p>
            <a:pPr marL="285750" indent="-285750">
              <a:buFont typeface="Arial" panose="020B0604020202020204" pitchFamily="34" charset="0"/>
              <a:buChar char="•"/>
              <a:defRPr/>
            </a:pPr>
            <a:r>
              <a:rPr lang="en-GB" sz="1400" dirty="0">
                <a:solidFill>
                  <a:schemeClr val="accent2"/>
                </a:solidFill>
              </a:rPr>
              <a:t>Mentee should actively participate in group activities with other allies</a:t>
            </a:r>
          </a:p>
        </p:txBody>
      </p:sp>
      <p:pic>
        <p:nvPicPr>
          <p:cNvPr id="8" name="Picture 19">
            <a:extLst>
              <a:ext uri="{FF2B5EF4-FFF2-40B4-BE49-F238E27FC236}">
                <a16:creationId xmlns:a16="http://schemas.microsoft.com/office/drawing/2014/main" id="{85A8CB1C-4A36-49B8-AFEF-A65128E6A7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433516"/>
            <a:ext cx="1775271" cy="127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5D74F3-3451-4718-9F4D-2A7A80D302D9}"/>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8.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234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C91E-9BFF-47D1-9B47-3D53BCE16DD3}"/>
              </a:ext>
            </a:extLst>
          </p:cNvPr>
          <p:cNvSpPr>
            <a:spLocks noGrp="1"/>
          </p:cNvSpPr>
          <p:nvPr>
            <p:ph idx="1"/>
          </p:nvPr>
        </p:nvSpPr>
        <p:spPr>
          <a:xfrm>
            <a:off x="467544" y="1412776"/>
            <a:ext cx="8280920" cy="4968552"/>
          </a:xfrm>
        </p:spPr>
        <p:txBody>
          <a:bodyPr/>
          <a:lstStyle/>
          <a:p>
            <a:pPr marL="0" indent="0">
              <a:buNone/>
            </a:pPr>
            <a:r>
              <a:rPr lang="en-US" dirty="0"/>
              <a:t>Why is this important for your own wellbeing?</a:t>
            </a:r>
          </a:p>
          <a:p>
            <a:pPr marL="0" indent="0">
              <a:spcBef>
                <a:spcPts val="0"/>
              </a:spcBef>
              <a:spcAft>
                <a:spcPts val="0"/>
              </a:spcAft>
              <a:buNone/>
              <a:defRPr/>
            </a:pPr>
            <a:r>
              <a:rPr lang="en-GB" dirty="0">
                <a:solidFill>
                  <a:schemeClr val="accent2"/>
                </a:solidFill>
                <a:ea typeface="Times New Roman" panose="02020603050405020304" pitchFamily="18" charset="0"/>
                <a:cs typeface="Times New Roman" panose="02020603050405020304" pitchFamily="18" charset="0"/>
              </a:rPr>
              <a:t>Being a mental health ally is very rewarding, and may present some potentially challenging situations, depending the issues you are dealing with. It can be extremely valuable to have someone to talk to.</a:t>
            </a:r>
          </a:p>
          <a:p>
            <a:pPr marL="0" indent="0">
              <a:spcBef>
                <a:spcPts val="0"/>
              </a:spcBef>
              <a:spcAft>
                <a:spcPts val="0"/>
              </a:spcAft>
              <a:buNone/>
              <a:defRPr/>
            </a:pPr>
            <a:endParaRPr lang="en-GB" b="1" dirty="0">
              <a:solidFill>
                <a:schemeClr val="accent2"/>
              </a:solidFill>
              <a:ea typeface="Times New Roman" panose="02020603050405020304" pitchFamily="18" charset="0"/>
              <a:cs typeface="Times New Roman" panose="02020603050405020304" pitchFamily="18" charset="0"/>
            </a:endParaRPr>
          </a:p>
          <a:p>
            <a:pPr marL="0" indent="0">
              <a:spcBef>
                <a:spcPts val="0"/>
              </a:spcBef>
              <a:spcAft>
                <a:spcPts val="0"/>
              </a:spcAft>
              <a:buNone/>
              <a:defRPr/>
            </a:pPr>
            <a:r>
              <a:rPr lang="en-GB" b="1" dirty="0">
                <a:solidFill>
                  <a:schemeClr val="accent2"/>
                </a:solidFill>
                <a:ea typeface="Times New Roman" panose="02020603050405020304" pitchFamily="18" charset="0"/>
                <a:cs typeface="Times New Roman" panose="02020603050405020304" pitchFamily="18" charset="0"/>
              </a:rPr>
              <a:t>There are many benefits to this; </a:t>
            </a:r>
          </a:p>
          <a:p>
            <a:pPr marL="685800" lvl="1">
              <a:spcBef>
                <a:spcPts val="0"/>
              </a:spcBef>
              <a:spcAft>
                <a:spcPts val="0"/>
              </a:spcAft>
              <a:buFont typeface="Arial" panose="020B0604020202020204" pitchFamily="34" charset="0"/>
              <a:buChar char="•"/>
              <a:defRPr/>
            </a:pPr>
            <a:r>
              <a:rPr lang="en-GB" dirty="0">
                <a:solidFill>
                  <a:schemeClr val="accent2"/>
                </a:solidFill>
                <a:ea typeface="Times New Roman" panose="02020603050405020304" pitchFamily="18" charset="0"/>
                <a:cs typeface="Times New Roman" panose="02020603050405020304" pitchFamily="18" charset="0"/>
              </a:rPr>
              <a:t>Time out to think, reflect and plan</a:t>
            </a:r>
          </a:p>
          <a:p>
            <a:pPr marL="685800" lvl="1">
              <a:spcBef>
                <a:spcPts val="0"/>
              </a:spcBef>
              <a:spcAft>
                <a:spcPts val="0"/>
              </a:spcAft>
              <a:buFont typeface="Arial" panose="020B0604020202020204" pitchFamily="34" charset="0"/>
              <a:buChar char="•"/>
              <a:defRPr/>
            </a:pPr>
            <a:r>
              <a:rPr lang="en-GB" dirty="0">
                <a:solidFill>
                  <a:schemeClr val="accent2"/>
                </a:solidFill>
                <a:ea typeface="Times New Roman" panose="02020603050405020304" pitchFamily="18" charset="0"/>
                <a:cs typeface="Times New Roman" panose="02020603050405020304" pitchFamily="18" charset="0"/>
              </a:rPr>
              <a:t>Encourage the sharing of best practice </a:t>
            </a:r>
          </a:p>
          <a:p>
            <a:pPr marL="685800" lvl="1">
              <a:spcBef>
                <a:spcPts val="0"/>
              </a:spcBef>
              <a:spcAft>
                <a:spcPts val="0"/>
              </a:spcAft>
              <a:buFont typeface="Arial" panose="020B0604020202020204" pitchFamily="34" charset="0"/>
              <a:buChar char="•"/>
              <a:defRPr/>
            </a:pPr>
            <a:r>
              <a:rPr lang="en-GB" dirty="0">
                <a:solidFill>
                  <a:schemeClr val="accent2"/>
                </a:solidFill>
                <a:ea typeface="Times New Roman" panose="02020603050405020304" pitchFamily="18" charset="0"/>
                <a:cs typeface="Times New Roman" panose="02020603050405020304" pitchFamily="18" charset="0"/>
              </a:rPr>
              <a:t>Having someone available who can act as a sounding board</a:t>
            </a:r>
          </a:p>
          <a:p>
            <a:pPr marL="685800" lvl="1">
              <a:spcBef>
                <a:spcPts val="0"/>
              </a:spcBef>
              <a:spcAft>
                <a:spcPts val="0"/>
              </a:spcAft>
              <a:buFont typeface="Arial" panose="020B0604020202020204" pitchFamily="34" charset="0"/>
              <a:buChar char="•"/>
              <a:defRPr/>
            </a:pPr>
            <a:endParaRPr lang="en-GB" b="1" dirty="0">
              <a:solidFill>
                <a:schemeClr val="accent2"/>
              </a:solidFill>
              <a:ea typeface="Times New Roman" panose="02020603050405020304" pitchFamily="18" charset="0"/>
              <a:cs typeface="Times New Roman" panose="02020603050405020304" pitchFamily="18" charset="0"/>
            </a:endParaRPr>
          </a:p>
          <a:p>
            <a:pPr marL="0" indent="0">
              <a:spcBef>
                <a:spcPts val="0"/>
              </a:spcBef>
              <a:spcAft>
                <a:spcPts val="0"/>
              </a:spcAft>
              <a:buNone/>
              <a:defRPr/>
            </a:pPr>
            <a:r>
              <a:rPr lang="en-GB" b="1" dirty="0">
                <a:solidFill>
                  <a:schemeClr val="accent2"/>
                </a:solidFill>
                <a:ea typeface="Times New Roman" panose="02020603050405020304" pitchFamily="18" charset="0"/>
                <a:cs typeface="Times New Roman" panose="02020603050405020304" pitchFamily="18" charset="0"/>
              </a:rPr>
              <a:t>This works both ways and can benefit the mentor as well as the mentee, increasing an overall sense of wellbeing;</a:t>
            </a:r>
          </a:p>
          <a:p>
            <a:pPr marL="685800" lvl="1">
              <a:spcBef>
                <a:spcPts val="0"/>
              </a:spcBef>
              <a:spcAft>
                <a:spcPts val="0"/>
              </a:spcAft>
              <a:buFont typeface="Arial" panose="020B0604020202020204" pitchFamily="34" charset="0"/>
              <a:buChar char="•"/>
              <a:defRPr/>
            </a:pPr>
            <a:r>
              <a:rPr lang="en-GB" dirty="0">
                <a:solidFill>
                  <a:schemeClr val="accent2"/>
                </a:solidFill>
                <a:ea typeface="Times New Roman" panose="02020603050405020304" pitchFamily="18" charset="0"/>
                <a:cs typeface="Times New Roman" panose="02020603050405020304" pitchFamily="18" charset="0"/>
              </a:rPr>
              <a:t>Working with others you can develop your talents and abilities </a:t>
            </a:r>
          </a:p>
          <a:p>
            <a:pPr marL="685800" lvl="1">
              <a:spcBef>
                <a:spcPts val="0"/>
              </a:spcBef>
              <a:spcAft>
                <a:spcPts val="0"/>
              </a:spcAft>
              <a:buFont typeface="Arial" panose="020B0604020202020204" pitchFamily="34" charset="0"/>
              <a:buChar char="•"/>
              <a:defRPr/>
            </a:pPr>
            <a:r>
              <a:rPr lang="en-GB" dirty="0">
                <a:solidFill>
                  <a:schemeClr val="accent2"/>
                </a:solidFill>
                <a:latin typeface="Arial Narrow"/>
                <a:ea typeface="Times New Roman" panose="02020603050405020304" pitchFamily="18" charset="0"/>
                <a:cs typeface="Times New Roman"/>
              </a:rPr>
              <a:t>It can increase levels of empowerment, self-esteem and confidence</a:t>
            </a:r>
          </a:p>
          <a:p>
            <a:pPr marL="0" indent="0">
              <a:buNone/>
            </a:pPr>
            <a:endParaRPr lang="en-GB" i="1" dirty="0"/>
          </a:p>
        </p:txBody>
      </p:sp>
      <p:sp>
        <p:nvSpPr>
          <p:cNvPr id="3" name="Title 2">
            <a:extLst>
              <a:ext uri="{FF2B5EF4-FFF2-40B4-BE49-F238E27FC236}">
                <a16:creationId xmlns:a16="http://schemas.microsoft.com/office/drawing/2014/main" id="{DCC07CC9-37A7-4D8B-8DA8-48CB6E0FB686}"/>
              </a:ext>
            </a:extLst>
          </p:cNvPr>
          <p:cNvSpPr>
            <a:spLocks noGrp="1"/>
          </p:cNvSpPr>
          <p:nvPr>
            <p:ph type="title"/>
          </p:nvPr>
        </p:nvSpPr>
        <p:spPr/>
        <p:txBody>
          <a:bodyPr/>
          <a:lstStyle/>
          <a:p>
            <a:r>
              <a:rPr lang="en-US" dirty="0"/>
              <a:t>Mentoring Scheme</a:t>
            </a:r>
            <a:endParaRPr lang="en-GB" dirty="0"/>
          </a:p>
        </p:txBody>
      </p:sp>
      <p:sp>
        <p:nvSpPr>
          <p:cNvPr id="4" name="TextBox 3">
            <a:extLst>
              <a:ext uri="{FF2B5EF4-FFF2-40B4-BE49-F238E27FC236}">
                <a16:creationId xmlns:a16="http://schemas.microsoft.com/office/drawing/2014/main" id="{92F2A416-FDAF-4499-B437-B80058A2063A}"/>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9.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173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C91E-9BFF-47D1-9B47-3D53BCE16DD3}"/>
              </a:ext>
            </a:extLst>
          </p:cNvPr>
          <p:cNvSpPr>
            <a:spLocks noGrp="1"/>
          </p:cNvSpPr>
          <p:nvPr>
            <p:ph idx="1"/>
          </p:nvPr>
        </p:nvSpPr>
        <p:spPr/>
        <p:txBody>
          <a:bodyPr/>
          <a:lstStyle/>
          <a:p>
            <a:pPr marL="0" indent="0">
              <a:buNone/>
            </a:pPr>
            <a:r>
              <a:rPr lang="en-US" dirty="0"/>
              <a:t>Would you like a mentor?</a:t>
            </a:r>
          </a:p>
          <a:p>
            <a:pPr marL="0" indent="0">
              <a:buNone/>
            </a:pPr>
            <a:endParaRPr lang="en-US" dirty="0"/>
          </a:p>
          <a:p>
            <a:pPr indent="0">
              <a:lnSpc>
                <a:spcPct val="100000"/>
              </a:lnSpc>
              <a:spcBef>
                <a:spcPct val="0"/>
              </a:spcBef>
              <a:buFontTx/>
              <a:buNone/>
            </a:pPr>
            <a:r>
              <a:rPr lang="en-GB" altLang="en-US" sz="2800" dirty="0"/>
              <a:t>The vast majority of Mental Health Allies who completed the survey said they would find a mentoring relationship helpful.  </a:t>
            </a:r>
          </a:p>
          <a:p>
            <a:pPr>
              <a:lnSpc>
                <a:spcPct val="100000"/>
              </a:lnSpc>
              <a:spcBef>
                <a:spcPct val="0"/>
              </a:spcBef>
              <a:buFontTx/>
              <a:buNone/>
            </a:pPr>
            <a:endParaRPr lang="en-GB" altLang="en-US" sz="2800" dirty="0"/>
          </a:p>
          <a:p>
            <a:pPr>
              <a:lnSpc>
                <a:spcPct val="100000"/>
              </a:lnSpc>
              <a:spcBef>
                <a:spcPct val="0"/>
              </a:spcBef>
              <a:buFontTx/>
              <a:buNone/>
            </a:pPr>
            <a:endParaRPr lang="en-GB" altLang="en-US" sz="2800" dirty="0"/>
          </a:p>
          <a:p>
            <a:pPr>
              <a:lnSpc>
                <a:spcPct val="100000"/>
              </a:lnSpc>
              <a:spcBef>
                <a:spcPct val="0"/>
              </a:spcBef>
              <a:buFontTx/>
              <a:buNone/>
            </a:pPr>
            <a:r>
              <a:rPr lang="en-GB" altLang="en-US" sz="2800" dirty="0"/>
              <a:t>If you are interested please complete the form on our intranet page </a:t>
            </a:r>
            <a:r>
              <a:rPr lang="en-GB" altLang="en-US" sz="2800" dirty="0">
                <a:hlinkClick r:id="rId3"/>
              </a:rPr>
              <a:t>request a mentor</a:t>
            </a:r>
            <a:r>
              <a:rPr lang="en-GB" altLang="en-US" sz="2800" dirty="0"/>
              <a:t> and email it to </a:t>
            </a:r>
            <a:r>
              <a:rPr lang="en-GB" altLang="en-US" sz="2800" dirty="0">
                <a:hlinkClick r:id="rId4"/>
              </a:rPr>
              <a:t>MentalHealthAllies@Justice.gov.uk</a:t>
            </a:r>
            <a:r>
              <a:rPr lang="en-GB" altLang="en-US" sz="2800" dirty="0"/>
              <a:t> </a:t>
            </a:r>
          </a:p>
          <a:p>
            <a:pPr marL="0" indent="0">
              <a:buNone/>
            </a:pPr>
            <a:endParaRPr lang="en-GB"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i="1" dirty="0"/>
          </a:p>
        </p:txBody>
      </p:sp>
      <p:sp>
        <p:nvSpPr>
          <p:cNvPr id="3" name="Title 2">
            <a:extLst>
              <a:ext uri="{FF2B5EF4-FFF2-40B4-BE49-F238E27FC236}">
                <a16:creationId xmlns:a16="http://schemas.microsoft.com/office/drawing/2014/main" id="{DCC07CC9-37A7-4D8B-8DA8-48CB6E0FB686}"/>
              </a:ext>
            </a:extLst>
          </p:cNvPr>
          <p:cNvSpPr>
            <a:spLocks noGrp="1"/>
          </p:cNvSpPr>
          <p:nvPr>
            <p:ph type="title"/>
          </p:nvPr>
        </p:nvSpPr>
        <p:spPr/>
        <p:txBody>
          <a:bodyPr/>
          <a:lstStyle/>
          <a:p>
            <a:r>
              <a:rPr lang="en-US" dirty="0"/>
              <a:t>Mentoring Scheme</a:t>
            </a:r>
            <a:endParaRPr lang="en-GB" dirty="0"/>
          </a:p>
        </p:txBody>
      </p:sp>
      <p:sp>
        <p:nvSpPr>
          <p:cNvPr id="4" name="TextBox 3">
            <a:extLst>
              <a:ext uri="{FF2B5EF4-FFF2-40B4-BE49-F238E27FC236}">
                <a16:creationId xmlns:a16="http://schemas.microsoft.com/office/drawing/2014/main" id="{DCC943CD-0DD9-48F3-B643-9552AE57A3BE}"/>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9.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954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4B72-8111-4E31-9C67-99BAAF6FB22E}"/>
              </a:ext>
            </a:extLst>
          </p:cNvPr>
          <p:cNvSpPr>
            <a:spLocks noGrp="1"/>
          </p:cNvSpPr>
          <p:nvPr>
            <p:ph idx="1"/>
          </p:nvPr>
        </p:nvSpPr>
        <p:spPr>
          <a:xfrm>
            <a:off x="431540" y="1198054"/>
            <a:ext cx="8532948" cy="4968552"/>
          </a:xfrm>
        </p:spPr>
        <p:txBody>
          <a:bodyPr/>
          <a:lstStyle/>
          <a:p>
            <a:r>
              <a:rPr lang="en-GB" sz="2000" dirty="0">
                <a:solidFill>
                  <a:schemeClr val="accent2"/>
                </a:solidFill>
              </a:rPr>
              <a:t>Stress awareness and management policy – For information about the duty of care as a manager, employee responsibility, potential causes of stress and potential solutions to reduce stress and build resilience. </a:t>
            </a:r>
          </a:p>
          <a:p>
            <a:endParaRPr lang="en-GB" sz="2000" dirty="0">
              <a:solidFill>
                <a:schemeClr val="accent2"/>
              </a:solidFill>
            </a:endParaRPr>
          </a:p>
          <a:p>
            <a:r>
              <a:rPr lang="en-GB" sz="2000" dirty="0">
                <a:solidFill>
                  <a:schemeClr val="accent2"/>
                </a:solidFill>
              </a:rPr>
              <a:t>Individual stress awareness guidance</a:t>
            </a:r>
          </a:p>
          <a:p>
            <a:endParaRPr lang="en-GB" sz="2000" dirty="0">
              <a:solidFill>
                <a:schemeClr val="accent2"/>
              </a:solidFill>
            </a:endParaRPr>
          </a:p>
          <a:p>
            <a:r>
              <a:rPr lang="en-GB" sz="2000" dirty="0">
                <a:solidFill>
                  <a:schemeClr val="accent2"/>
                </a:solidFill>
              </a:rPr>
              <a:t>Mental Health Allies Framework</a:t>
            </a:r>
          </a:p>
          <a:p>
            <a:pPr marL="0" indent="0">
              <a:buNone/>
            </a:pPr>
            <a:endParaRPr lang="en-GB" sz="2000" dirty="0">
              <a:solidFill>
                <a:schemeClr val="accent2"/>
              </a:solidFill>
            </a:endParaRPr>
          </a:p>
          <a:p>
            <a:r>
              <a:rPr lang="en-GB" sz="2000" dirty="0">
                <a:solidFill>
                  <a:schemeClr val="accent2"/>
                </a:solidFill>
              </a:rPr>
              <a:t>Your Mental Health Allies Intranet Page: </a:t>
            </a:r>
            <a:r>
              <a:rPr lang="en-GB" u="sng" dirty="0">
                <a:hlinkClick r:id="rId3"/>
              </a:rPr>
              <a:t>https://intranet.justice.gov.uk/guidance/hr/support-and-wellbeing/mental-wellbeing/mental-health-allies/</a:t>
            </a:r>
            <a:endParaRPr lang="en-GB" u="sng" dirty="0"/>
          </a:p>
          <a:p>
            <a:endParaRPr lang="en-GB" sz="2000" u="sng" dirty="0">
              <a:solidFill>
                <a:schemeClr val="accent2"/>
              </a:solidFill>
            </a:endParaRPr>
          </a:p>
          <a:p>
            <a:r>
              <a:rPr lang="en-GB" sz="2000" dirty="0">
                <a:solidFill>
                  <a:schemeClr val="accent2"/>
                </a:solidFill>
              </a:rPr>
              <a:t>Specific MOJ &amp; HMPPS Staff Support Networks – </a:t>
            </a:r>
            <a:r>
              <a:rPr lang="en-GB" sz="1400" i="1" dirty="0">
                <a:solidFill>
                  <a:schemeClr val="accent2"/>
                </a:solidFill>
              </a:rPr>
              <a:t>these can be found in </a:t>
            </a:r>
            <a:r>
              <a:rPr lang="en-US" sz="1400" dirty="0">
                <a:cs typeface="Arial" panose="020B0604020202020204" pitchFamily="34" charset="0"/>
              </a:rPr>
              <a:t>Mental Health Allies Workbook; part 2, p. 13 &amp; 14. </a:t>
            </a:r>
            <a:endParaRPr lang="en-GB" sz="2000" dirty="0">
              <a:cs typeface="Arial" panose="020B0604020202020204" pitchFamily="34" charset="0"/>
            </a:endParaRPr>
          </a:p>
        </p:txBody>
      </p:sp>
      <p:sp>
        <p:nvSpPr>
          <p:cNvPr id="3" name="Title 2">
            <a:extLst>
              <a:ext uri="{FF2B5EF4-FFF2-40B4-BE49-F238E27FC236}">
                <a16:creationId xmlns:a16="http://schemas.microsoft.com/office/drawing/2014/main" id="{1CE9AB61-6611-4CDE-9AE3-3B31349F00A4}"/>
              </a:ext>
            </a:extLst>
          </p:cNvPr>
          <p:cNvSpPr>
            <a:spLocks noGrp="1"/>
          </p:cNvSpPr>
          <p:nvPr>
            <p:ph type="title"/>
          </p:nvPr>
        </p:nvSpPr>
        <p:spPr/>
        <p:txBody>
          <a:bodyPr/>
          <a:lstStyle/>
          <a:p>
            <a:r>
              <a:rPr lang="en-GB" dirty="0"/>
              <a:t>Documents to know </a:t>
            </a:r>
          </a:p>
        </p:txBody>
      </p:sp>
      <p:sp>
        <p:nvSpPr>
          <p:cNvPr id="4" name="TextBox 3">
            <a:extLst>
              <a:ext uri="{FF2B5EF4-FFF2-40B4-BE49-F238E27FC236}">
                <a16:creationId xmlns:a16="http://schemas.microsoft.com/office/drawing/2014/main" id="{83192FC5-804C-4DB2-9A1E-2AEE4673C0CE}"/>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10.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670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E842-4AFD-4E0D-B8DF-C904BE2E2926}"/>
              </a:ext>
            </a:extLst>
          </p:cNvPr>
          <p:cNvSpPr>
            <a:spLocks noGrp="1"/>
          </p:cNvSpPr>
          <p:nvPr>
            <p:ph type="title"/>
          </p:nvPr>
        </p:nvSpPr>
        <p:spPr>
          <a:xfrm>
            <a:off x="149564" y="1052736"/>
            <a:ext cx="8496944" cy="964406"/>
          </a:xfrm>
        </p:spPr>
        <p:txBody>
          <a:bodyPr rtlCol="0">
            <a:normAutofit/>
          </a:bodyPr>
          <a:lstStyle/>
          <a:p>
            <a:pPr algn="ctr" eaLnBrk="1" fontAlgn="auto" hangingPunct="1">
              <a:spcAft>
                <a:spcPts val="0"/>
              </a:spcAft>
              <a:defRPr/>
            </a:pPr>
            <a:r>
              <a:rPr lang="en-GB" b="1" dirty="0">
                <a:solidFill>
                  <a:srgbClr val="221F76"/>
                </a:solidFill>
              </a:rPr>
              <a:t>Confidential support for all of life’s ups and downs</a:t>
            </a:r>
            <a:endParaRPr lang="en-GB" b="1" dirty="0">
              <a:solidFill>
                <a:srgbClr val="221F76"/>
              </a:solidFill>
              <a:latin typeface="Arial Narrow" pitchFamily="34" charset="0"/>
            </a:endParaRPr>
          </a:p>
        </p:txBody>
      </p:sp>
      <p:sp>
        <p:nvSpPr>
          <p:cNvPr id="6147" name="Rectangle 7">
            <a:extLst>
              <a:ext uri="{FF2B5EF4-FFF2-40B4-BE49-F238E27FC236}">
                <a16:creationId xmlns:a16="http://schemas.microsoft.com/office/drawing/2014/main" id="{BCB0FC56-6756-41FA-A7F9-07EFC9FF3AC5}"/>
              </a:ext>
            </a:extLst>
          </p:cNvPr>
          <p:cNvSpPr>
            <a:spLocks noChangeArrowheads="1"/>
          </p:cNvSpPr>
          <p:nvPr/>
        </p:nvSpPr>
        <p:spPr bwMode="auto">
          <a:xfrm>
            <a:off x="497492" y="1826348"/>
            <a:ext cx="8003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450"/>
              </a:spcBef>
              <a:spcAft>
                <a:spcPts val="450"/>
              </a:spcAft>
              <a:buNone/>
            </a:pPr>
            <a:r>
              <a:rPr lang="en-GB" altLang="en-US" sz="2200" dirty="0">
                <a:solidFill>
                  <a:srgbClr val="0070C0"/>
                </a:solidFill>
                <a:latin typeface="Arial Narrow" panose="020B0606020202030204" pitchFamily="34" charset="0"/>
              </a:rPr>
              <a:t>PAM Assist is a free and confidential life management and personal support service that is available to you on a </a:t>
            </a:r>
            <a:r>
              <a:rPr lang="en-GB" altLang="en-US" sz="2200" b="1" dirty="0">
                <a:solidFill>
                  <a:srgbClr val="0070C0"/>
                </a:solidFill>
                <a:latin typeface="Arial Narrow" panose="020B0606020202030204" pitchFamily="34" charset="0"/>
              </a:rPr>
              <a:t>self-referral</a:t>
            </a:r>
            <a:r>
              <a:rPr lang="en-GB" altLang="en-US" sz="2200" dirty="0">
                <a:solidFill>
                  <a:srgbClr val="0070C0"/>
                </a:solidFill>
                <a:latin typeface="Arial Narrow" panose="020B0606020202030204" pitchFamily="34" charset="0"/>
              </a:rPr>
              <a:t> basis</a:t>
            </a:r>
            <a:r>
              <a:rPr lang="en-GB" altLang="en-US" sz="2200" dirty="0">
                <a:solidFill>
                  <a:srgbClr val="221F76"/>
                </a:solidFill>
                <a:latin typeface="Arial Narrow" panose="020B0606020202030204" pitchFamily="34" charset="0"/>
              </a:rPr>
              <a:t>.  </a:t>
            </a:r>
          </a:p>
        </p:txBody>
      </p:sp>
      <p:pic>
        <p:nvPicPr>
          <p:cNvPr id="5" name="Picture 4">
            <a:extLst>
              <a:ext uri="{FF2B5EF4-FFF2-40B4-BE49-F238E27FC236}">
                <a16:creationId xmlns:a16="http://schemas.microsoft.com/office/drawing/2014/main" id="{B752ED06-6E61-4AF3-A0F2-6C1C04F8E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6632"/>
            <a:ext cx="1768021" cy="827399"/>
          </a:xfrm>
          <a:prstGeom prst="rect">
            <a:avLst/>
          </a:prstGeom>
        </p:spPr>
      </p:pic>
      <p:sp>
        <p:nvSpPr>
          <p:cNvPr id="6" name="Rectangle 5">
            <a:extLst>
              <a:ext uri="{FF2B5EF4-FFF2-40B4-BE49-F238E27FC236}">
                <a16:creationId xmlns:a16="http://schemas.microsoft.com/office/drawing/2014/main" id="{800ECDD6-D0F4-4768-A8BB-7B8BAF446C79}"/>
              </a:ext>
            </a:extLst>
          </p:cNvPr>
          <p:cNvSpPr/>
          <p:nvPr/>
        </p:nvSpPr>
        <p:spPr>
          <a:xfrm>
            <a:off x="2118349" y="237095"/>
            <a:ext cx="2340705" cy="584775"/>
          </a:xfrm>
          <a:prstGeom prst="rect">
            <a:avLst/>
          </a:prstGeom>
        </p:spPr>
        <p:txBody>
          <a:bodyPr wrap="none">
            <a:spAutoFit/>
          </a:bodyPr>
          <a:lstStyle/>
          <a:p>
            <a:pPr>
              <a:spcBef>
                <a:spcPct val="0"/>
              </a:spcBef>
              <a:buNone/>
            </a:pPr>
            <a:r>
              <a:rPr lang="en-GB" altLang="en-US" sz="3200" b="1" dirty="0">
                <a:solidFill>
                  <a:schemeClr val="bg1"/>
                </a:solidFill>
                <a:latin typeface="Arial Narrow" panose="020B0606020202030204" pitchFamily="34" charset="0"/>
              </a:rPr>
              <a:t>0800 0198988</a:t>
            </a:r>
          </a:p>
        </p:txBody>
      </p:sp>
      <p:sp>
        <p:nvSpPr>
          <p:cNvPr id="9" name="Content Placeholder 1">
            <a:extLst>
              <a:ext uri="{FF2B5EF4-FFF2-40B4-BE49-F238E27FC236}">
                <a16:creationId xmlns:a16="http://schemas.microsoft.com/office/drawing/2014/main" id="{D2022CDB-EF42-4867-A663-0D0460A3A47E}"/>
              </a:ext>
            </a:extLst>
          </p:cNvPr>
          <p:cNvSpPr>
            <a:spLocks noGrp="1"/>
          </p:cNvSpPr>
          <p:nvPr>
            <p:ph idx="1"/>
          </p:nvPr>
        </p:nvSpPr>
        <p:spPr>
          <a:xfrm>
            <a:off x="507042" y="2693132"/>
            <a:ext cx="5715593" cy="1615117"/>
          </a:xfrm>
        </p:spPr>
        <p:txBody>
          <a:bodyPr/>
          <a:lstStyle/>
          <a:p>
            <a:pPr marL="0" indent="0">
              <a:buNone/>
            </a:pPr>
            <a:r>
              <a:rPr lang="en-GB" sz="3200" b="1" dirty="0"/>
              <a:t>When can I call?</a:t>
            </a:r>
            <a:endParaRPr lang="en-GB" dirty="0"/>
          </a:p>
          <a:p>
            <a:pPr marL="0" indent="0">
              <a:buNone/>
            </a:pPr>
            <a:r>
              <a:rPr lang="en-GB" altLang="en-US" dirty="0"/>
              <a:t>Anytime – PAM Assist is available:</a:t>
            </a:r>
          </a:p>
          <a:p>
            <a:pPr marL="0" indent="0">
              <a:buNone/>
            </a:pPr>
            <a:r>
              <a:rPr lang="en-GB" altLang="en-US" dirty="0"/>
              <a:t>24 hours a day, 7 days a week, 365 days a year</a:t>
            </a:r>
          </a:p>
        </p:txBody>
      </p:sp>
      <p:pic>
        <p:nvPicPr>
          <p:cNvPr id="10" name="Picture 9">
            <a:extLst>
              <a:ext uri="{FF2B5EF4-FFF2-40B4-BE49-F238E27FC236}">
                <a16:creationId xmlns:a16="http://schemas.microsoft.com/office/drawing/2014/main" id="{6ED9C10C-8F45-4C6A-BDD6-F51455593424}"/>
              </a:ext>
            </a:extLst>
          </p:cNvPr>
          <p:cNvPicPr>
            <a:picLocks noChangeAspect="1"/>
          </p:cNvPicPr>
          <p:nvPr/>
        </p:nvPicPr>
        <p:blipFill>
          <a:blip r:embed="rId4"/>
          <a:stretch>
            <a:fillRect/>
          </a:stretch>
        </p:blipFill>
        <p:spPr>
          <a:xfrm>
            <a:off x="6405370" y="2459365"/>
            <a:ext cx="2738630" cy="1932836"/>
          </a:xfrm>
          <a:prstGeom prst="rect">
            <a:avLst/>
          </a:prstGeom>
        </p:spPr>
      </p:pic>
      <p:sp>
        <p:nvSpPr>
          <p:cNvPr id="8" name="TextBox 7">
            <a:extLst>
              <a:ext uri="{FF2B5EF4-FFF2-40B4-BE49-F238E27FC236}">
                <a16:creationId xmlns:a16="http://schemas.microsoft.com/office/drawing/2014/main" id="{76661C69-BEFD-4CD5-B630-654CA08059EE}"/>
              </a:ext>
            </a:extLst>
          </p:cNvPr>
          <p:cNvSpPr txBox="1"/>
          <p:nvPr/>
        </p:nvSpPr>
        <p:spPr>
          <a:xfrm>
            <a:off x="0" y="6536377"/>
            <a:ext cx="3779912" cy="276999"/>
          </a:xfrm>
          <a:prstGeom prst="rect">
            <a:avLst/>
          </a:prstGeom>
          <a:noFill/>
        </p:spPr>
        <p:txBody>
          <a:bodyPr wrap="square" lIns="91440" tIns="45720" rIns="91440" bIns="45720" rtlCol="0" anchor="t">
            <a:spAutoFit/>
          </a:bodyPr>
          <a:lstStyle/>
          <a:p>
            <a:r>
              <a:rPr lang="en-US" sz="1200" dirty="0">
                <a:latin typeface="Arial"/>
                <a:cs typeface="Arial"/>
              </a:rPr>
              <a:t>Mental Health Allies Workbook; part 2, p. 12. </a:t>
            </a:r>
            <a:endParaRPr lang="en-GB"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41ED34-7DDF-40C8-AC0A-597DCA35808E}"/>
              </a:ext>
            </a:extLst>
          </p:cNvPr>
          <p:cNvSpPr txBox="1"/>
          <p:nvPr/>
        </p:nvSpPr>
        <p:spPr>
          <a:xfrm>
            <a:off x="475416" y="4153765"/>
            <a:ext cx="8496944" cy="2308324"/>
          </a:xfrm>
          <a:prstGeom prst="rect">
            <a:avLst/>
          </a:prstGeom>
          <a:noFill/>
        </p:spPr>
        <p:txBody>
          <a:bodyPr wrap="square" rtlCol="0">
            <a:spAutoFit/>
          </a:bodyPr>
          <a:lstStyle/>
          <a:p>
            <a:r>
              <a:rPr lang="en-GB" sz="2000" b="1" dirty="0">
                <a:solidFill>
                  <a:srgbClr val="002060"/>
                </a:solidFill>
                <a:latin typeface="Arial Narrow" panose="020B0606020202030204" pitchFamily="34" charset="0"/>
              </a:rPr>
              <a:t>Access the </a:t>
            </a:r>
            <a:r>
              <a:rPr lang="en-GB" altLang="en-US" sz="2000" b="1" dirty="0">
                <a:solidFill>
                  <a:srgbClr val="002060"/>
                </a:solidFill>
                <a:latin typeface="Arial Narrow" panose="020B0606020202030204" pitchFamily="34" charset="0"/>
              </a:rPr>
              <a:t>PAM Assist EAP Member Portal </a:t>
            </a:r>
            <a:r>
              <a:rPr lang="en-GB" sz="2000" b="1" dirty="0">
                <a:solidFill>
                  <a:srgbClr val="002060"/>
                </a:solidFill>
                <a:latin typeface="Arial Narrow" panose="020B0606020202030204" pitchFamily="34" charset="0"/>
              </a:rPr>
              <a:t>at: </a:t>
            </a:r>
            <a:r>
              <a:rPr lang="en-GB" sz="3200" b="1" u="sng" dirty="0">
                <a:solidFill>
                  <a:srgbClr val="002060"/>
                </a:solidFill>
                <a:latin typeface="Arial Narrow" panose="020B0606020202030204" pitchFamily="34" charset="0"/>
                <a:hlinkClick r:id="rId5">
                  <a:extLst>
                    <a:ext uri="{A12FA001-AC4F-418D-AE19-62706E023703}">
                      <ahyp:hlinkClr xmlns:ahyp="http://schemas.microsoft.com/office/drawing/2018/hyperlinkcolor" val="tx"/>
                    </a:ext>
                  </a:extLst>
                </a:hlinkClick>
              </a:rPr>
              <a:t>www.pamassist.co.uk</a:t>
            </a:r>
            <a:endParaRPr lang="en-GB" sz="3200" b="1" u="sng" dirty="0">
              <a:solidFill>
                <a:srgbClr val="002060"/>
              </a:solidFill>
              <a:latin typeface="Arial Narrow" panose="020B0606020202030204" pitchFamily="34" charset="0"/>
            </a:endParaRPr>
          </a:p>
          <a:p>
            <a:r>
              <a:rPr lang="en-GB" sz="2400" b="1" dirty="0">
                <a:solidFill>
                  <a:srgbClr val="002060"/>
                </a:solidFill>
                <a:latin typeface="Arial Narrow" panose="020B0606020202030204" pitchFamily="34" charset="0"/>
              </a:rPr>
              <a:t>User name: MoJ or HMPPS </a:t>
            </a:r>
            <a:endParaRPr lang="en-GB" sz="2400" dirty="0">
              <a:solidFill>
                <a:srgbClr val="002060"/>
              </a:solidFill>
              <a:latin typeface="Arial Narrow" panose="020B0606020202030204" pitchFamily="34" charset="0"/>
            </a:endParaRPr>
          </a:p>
          <a:p>
            <a:r>
              <a:rPr lang="en-GB" sz="2400" b="1" dirty="0">
                <a:solidFill>
                  <a:srgbClr val="002060"/>
                </a:solidFill>
                <a:latin typeface="Arial Narrow" panose="020B0606020202030204" pitchFamily="34" charset="0"/>
              </a:rPr>
              <a:t>Password: MoJ1 or HMPPS1</a:t>
            </a:r>
          </a:p>
          <a:p>
            <a:endParaRPr lang="en-GB" sz="2400" b="1" dirty="0">
              <a:solidFill>
                <a:schemeClr val="accent6">
                  <a:lumMod val="60000"/>
                  <a:lumOff val="40000"/>
                </a:schemeClr>
              </a:solidFill>
              <a:latin typeface="Arial Narrow" panose="020B0606020202030204" pitchFamily="34" charset="0"/>
            </a:endParaRPr>
          </a:p>
          <a:p>
            <a:r>
              <a:rPr lang="en-GB" sz="2000" b="1" u="sng" dirty="0">
                <a:solidFill>
                  <a:schemeClr val="accent6">
                    <a:lumMod val="60000"/>
                    <a:lumOff val="40000"/>
                  </a:schemeClr>
                </a:solidFill>
                <a:latin typeface="Arial Narrow" panose="020B0606020202030204" pitchFamily="34" charset="0"/>
                <a:hlinkClick r:id="rId6">
                  <a:extLst>
                    <a:ext uri="{A12FA001-AC4F-418D-AE19-62706E023703}">
                      <ahyp:hlinkClr xmlns:ahyp="http://schemas.microsoft.com/office/drawing/2018/hyperlinkcolor" val="tx"/>
                    </a:ext>
                  </a:extLst>
                </a:hlinkClick>
              </a:rPr>
              <a:t>For more information visit: https://intranet.justice.gov.uk/guidance/hr/support-and-wellbeing/employee-assistance-programme/</a:t>
            </a:r>
            <a:endParaRPr lang="en-GB" sz="2000" b="1" dirty="0">
              <a:solidFill>
                <a:schemeClr val="accent6">
                  <a:lumMod val="60000"/>
                  <a:lumOff val="40000"/>
                </a:schemeClr>
              </a:solidFill>
              <a:latin typeface="Arial Narrow" panose="020B0606020202030204" pitchFamily="34" charset="0"/>
            </a:endParaRPr>
          </a:p>
        </p:txBody>
      </p:sp>
    </p:spTree>
    <p:extLst>
      <p:ext uri="{BB962C8B-B14F-4D97-AF65-F5344CB8AC3E}">
        <p14:creationId xmlns:p14="http://schemas.microsoft.com/office/powerpoint/2010/main" val="37722211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9AB61-6611-4CDE-9AE3-3B31349F00A4}"/>
              </a:ext>
            </a:extLst>
          </p:cNvPr>
          <p:cNvSpPr>
            <a:spLocks noGrp="1"/>
          </p:cNvSpPr>
          <p:nvPr>
            <p:ph type="title"/>
          </p:nvPr>
        </p:nvSpPr>
        <p:spPr>
          <a:xfrm>
            <a:off x="179512" y="22097"/>
            <a:ext cx="7772400" cy="1143000"/>
          </a:xfrm>
        </p:spPr>
        <p:txBody>
          <a:bodyPr/>
          <a:lstStyle/>
          <a:p>
            <a:r>
              <a:rPr lang="en-GB"/>
              <a:t>PAM Life App</a:t>
            </a:r>
            <a:endParaRPr lang="en-GB" dirty="0"/>
          </a:p>
        </p:txBody>
      </p:sp>
      <p:pic>
        <p:nvPicPr>
          <p:cNvPr id="6" name="Picture 5">
            <a:extLst>
              <a:ext uri="{FF2B5EF4-FFF2-40B4-BE49-F238E27FC236}">
                <a16:creationId xmlns:a16="http://schemas.microsoft.com/office/drawing/2014/main" id="{560E2007-618C-4F9E-B126-F36A27BDA71D}"/>
              </a:ext>
            </a:extLst>
          </p:cNvPr>
          <p:cNvPicPr/>
          <p:nvPr/>
        </p:nvPicPr>
        <p:blipFill rotWithShape="1">
          <a:blip r:embed="rId3"/>
          <a:srcRect t="16551" b="5123"/>
          <a:stretch/>
        </p:blipFill>
        <p:spPr bwMode="auto">
          <a:xfrm>
            <a:off x="915158" y="1165097"/>
            <a:ext cx="7313683" cy="2935280"/>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42D427AF-8000-4EA5-8564-DAB07D0D9540}"/>
              </a:ext>
            </a:extLst>
          </p:cNvPr>
          <p:cNvSpPr txBox="1"/>
          <p:nvPr/>
        </p:nvSpPr>
        <p:spPr>
          <a:xfrm>
            <a:off x="179512" y="4250580"/>
            <a:ext cx="8964488" cy="2585323"/>
          </a:xfrm>
          <a:prstGeom prst="rect">
            <a:avLst/>
          </a:prstGeom>
          <a:noFill/>
        </p:spPr>
        <p:txBody>
          <a:bodyPr wrap="square" rtlCol="0">
            <a:spAutoFit/>
          </a:bodyPr>
          <a:lstStyle/>
          <a:p>
            <a:r>
              <a:rPr lang="en-GB" b="1" dirty="0">
                <a:latin typeface="Arial Narrow" panose="020B0606020202030204" pitchFamily="34" charset="0"/>
              </a:rPr>
              <a:t>Step 1:</a:t>
            </a:r>
            <a:r>
              <a:rPr lang="en-GB" dirty="0">
                <a:latin typeface="Arial Narrow" panose="020B0606020202030204" pitchFamily="34" charset="0"/>
              </a:rPr>
              <a:t> Go to </a:t>
            </a:r>
            <a:r>
              <a:rPr lang="en-GB" u="sng" dirty="0">
                <a:latin typeface="Arial Narrow" panose="020B0606020202030204" pitchFamily="34" charset="0"/>
                <a:hlinkClick r:id="rId4"/>
              </a:rPr>
              <a:t>www.pamlife.co.uk/moj</a:t>
            </a:r>
            <a:br>
              <a:rPr lang="en-GB" dirty="0">
                <a:latin typeface="Arial Narrow" panose="020B0606020202030204" pitchFamily="34" charset="0"/>
              </a:rPr>
            </a:br>
            <a:r>
              <a:rPr lang="en-GB" b="1" dirty="0">
                <a:latin typeface="Arial Narrow" panose="020B0606020202030204" pitchFamily="34" charset="0"/>
              </a:rPr>
              <a:t>Step 2: </a:t>
            </a:r>
            <a:r>
              <a:rPr lang="en-GB" dirty="0">
                <a:latin typeface="Arial Narrow" panose="020B0606020202030204" pitchFamily="34" charset="0"/>
              </a:rPr>
              <a:t>Click the 'create account' button</a:t>
            </a:r>
            <a:br>
              <a:rPr lang="en-GB" b="1" dirty="0">
                <a:latin typeface="Arial Narrow" panose="020B0606020202030204" pitchFamily="34" charset="0"/>
              </a:rPr>
            </a:br>
            <a:r>
              <a:rPr lang="en-GB" b="1" dirty="0">
                <a:latin typeface="Arial Narrow" panose="020B0606020202030204" pitchFamily="34" charset="0"/>
              </a:rPr>
              <a:t>Step 3:</a:t>
            </a:r>
            <a:r>
              <a:rPr lang="en-GB" dirty="0">
                <a:latin typeface="Arial Narrow" panose="020B0606020202030204" pitchFamily="34" charset="0"/>
              </a:rPr>
              <a:t> Insert your organisational code: </a:t>
            </a:r>
            <a:r>
              <a:rPr lang="en-GB" b="1" dirty="0">
                <a:latin typeface="Arial Narrow" panose="020B0606020202030204" pitchFamily="34" charset="0"/>
              </a:rPr>
              <a:t>justice</a:t>
            </a:r>
            <a:br>
              <a:rPr lang="en-GB" dirty="0">
                <a:latin typeface="Arial Narrow" panose="020B0606020202030204" pitchFamily="34" charset="0"/>
              </a:rPr>
            </a:br>
            <a:r>
              <a:rPr lang="en-GB" b="1" dirty="0">
                <a:latin typeface="Arial Narrow" panose="020B0606020202030204" pitchFamily="34" charset="0"/>
              </a:rPr>
              <a:t>Step 4:</a:t>
            </a:r>
            <a:r>
              <a:rPr lang="en-GB" dirty="0">
                <a:latin typeface="Arial Narrow" panose="020B0606020202030204" pitchFamily="34" charset="0"/>
              </a:rPr>
              <a:t> Create your login account details using your preferred email address (we recommend you use your personal email address) and create a secure password</a:t>
            </a:r>
            <a:br>
              <a:rPr lang="en-GB" dirty="0">
                <a:latin typeface="Arial Narrow" panose="020B0606020202030204" pitchFamily="34" charset="0"/>
              </a:rPr>
            </a:br>
            <a:r>
              <a:rPr lang="en-GB" b="1" dirty="0">
                <a:latin typeface="Arial Narrow" panose="020B0606020202030204" pitchFamily="34" charset="0"/>
              </a:rPr>
              <a:t>Step 5: </a:t>
            </a:r>
            <a:r>
              <a:rPr lang="en-GB" dirty="0">
                <a:latin typeface="Arial Narrow" panose="020B0606020202030204" pitchFamily="34" charset="0"/>
              </a:rPr>
              <a:t>Validate your account via the notification email </a:t>
            </a:r>
            <a:br>
              <a:rPr lang="en-GB" dirty="0">
                <a:latin typeface="Arial Narrow" panose="020B0606020202030204" pitchFamily="34" charset="0"/>
              </a:rPr>
            </a:br>
            <a:r>
              <a:rPr lang="en-GB" b="1" dirty="0">
                <a:latin typeface="Arial Narrow" panose="020B0606020202030204" pitchFamily="34" charset="0"/>
              </a:rPr>
              <a:t>Step 5:</a:t>
            </a:r>
            <a:r>
              <a:rPr lang="en-GB" dirty="0">
                <a:latin typeface="Arial Narrow" panose="020B0606020202030204" pitchFamily="34" charset="0"/>
              </a:rPr>
              <a:t> Login using the email address and password created when registering</a:t>
            </a:r>
          </a:p>
          <a:p>
            <a:endParaRPr lang="en-GB" dirty="0">
              <a:latin typeface="Arial Narrow" panose="020B0606020202030204" pitchFamily="34" charset="0"/>
            </a:endParaRPr>
          </a:p>
          <a:p>
            <a:pPr algn="ctr"/>
            <a:r>
              <a:rPr lang="en-GB" b="1" dirty="0">
                <a:solidFill>
                  <a:srgbClr val="002060"/>
                </a:solidFill>
              </a:rPr>
              <a:t>That's it, your account will be live and you'll be ready to get going</a:t>
            </a:r>
            <a:endParaRPr lang="en-GB" b="1"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2618912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976DF1-5602-4657-B1F5-E03C75338748}"/>
              </a:ext>
            </a:extLst>
          </p:cNvPr>
          <p:cNvSpPr txBox="1"/>
          <p:nvPr/>
        </p:nvSpPr>
        <p:spPr>
          <a:xfrm>
            <a:off x="1799692" y="2204864"/>
            <a:ext cx="5544616" cy="1754326"/>
          </a:xfrm>
          <a:prstGeom prst="rect">
            <a:avLst/>
          </a:prstGeom>
          <a:noFill/>
        </p:spPr>
        <p:txBody>
          <a:bodyPr wrap="square" rtlCol="0">
            <a:spAutoFit/>
          </a:bodyPr>
          <a:lstStyle/>
          <a:p>
            <a:r>
              <a:rPr lang="en-US" sz="5400" dirty="0">
                <a:solidFill>
                  <a:schemeClr val="bg1"/>
                </a:solidFill>
                <a:latin typeface="Arial Narrow" panose="020B0606020202030204" pitchFamily="34" charset="0"/>
              </a:rPr>
              <a:t>The Mental Health Allies so far…</a:t>
            </a:r>
          </a:p>
        </p:txBody>
      </p:sp>
      <p:sp>
        <p:nvSpPr>
          <p:cNvPr id="3" name="TextBox 2">
            <a:extLst>
              <a:ext uri="{FF2B5EF4-FFF2-40B4-BE49-F238E27FC236}">
                <a16:creationId xmlns:a16="http://schemas.microsoft.com/office/drawing/2014/main" id="{B03375A7-8A0A-4C98-AFDC-C450041DDBED}"/>
              </a:ext>
            </a:extLst>
          </p:cNvPr>
          <p:cNvSpPr txBox="1"/>
          <p:nvPr/>
        </p:nvSpPr>
        <p:spPr>
          <a:xfrm>
            <a:off x="0" y="6536377"/>
            <a:ext cx="3779912"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Mental Health Allies Workbook; part 1, p. 7. </a:t>
            </a:r>
            <a:endParaRPr lang="en-GB" sz="12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0088091-2D3E-4514-B398-C7E8F7C26209}"/>
              </a:ext>
            </a:extLst>
          </p:cNvPr>
          <p:cNvSpPr>
            <a:spLocks noGrp="1"/>
          </p:cNvSpPr>
          <p:nvPr>
            <p:ph type="sldNum" sz="quarter" idx="12"/>
          </p:nvPr>
        </p:nvSpPr>
        <p:spPr/>
        <p:txBody>
          <a:bodyPr/>
          <a:lstStyle/>
          <a:p>
            <a:fld id="{C5E9949C-382D-4862-AED5-6EC6470AF7DA}" type="slidenum">
              <a:rPr lang="en-US" smtClean="0">
                <a:solidFill>
                  <a:srgbClr val="000000"/>
                </a:solidFill>
              </a:rPr>
              <a:pPr/>
              <a:t>39</a:t>
            </a:fld>
            <a:endParaRPr lang="en-US" dirty="0">
              <a:solidFill>
                <a:srgbClr val="000000"/>
              </a:solidFill>
            </a:endParaRPr>
          </a:p>
        </p:txBody>
      </p:sp>
    </p:spTree>
    <p:extLst>
      <p:ext uri="{BB962C8B-B14F-4D97-AF65-F5344CB8AC3E}">
        <p14:creationId xmlns:p14="http://schemas.microsoft.com/office/powerpoint/2010/main" val="219538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FC2AA-B3AC-48E0-A08E-06FB1A75C29F}"/>
              </a:ext>
            </a:extLst>
          </p:cNvPr>
          <p:cNvSpPr>
            <a:spLocks noGrp="1"/>
          </p:cNvSpPr>
          <p:nvPr>
            <p:ph idx="1"/>
          </p:nvPr>
        </p:nvSpPr>
        <p:spPr>
          <a:xfrm>
            <a:off x="145527" y="1412776"/>
            <a:ext cx="8784976" cy="5216231"/>
          </a:xfrm>
        </p:spPr>
        <p:txBody>
          <a:bodyPr/>
          <a:lstStyle/>
          <a:p>
            <a:r>
              <a:rPr lang="en-GB" sz="2000" dirty="0"/>
              <a:t>In May 2017 MOJ launched the Mental Health Strategy and Action Plan. This was then superceded by the MOJ H&amp;W ‘Be Well’ Strategy 2019-21.</a:t>
            </a:r>
          </a:p>
          <a:p>
            <a:pPr marL="0" indent="0">
              <a:buNone/>
            </a:pPr>
            <a:endParaRPr lang="en-GB" sz="2000" dirty="0"/>
          </a:p>
          <a:p>
            <a:pPr>
              <a:spcAft>
                <a:spcPts val="0"/>
              </a:spcAft>
            </a:pPr>
            <a:r>
              <a:rPr lang="en-GB" sz="2000" dirty="0">
                <a:effectLst/>
                <a:ea typeface="Calibri" panose="020F0502020204030204" pitchFamily="34" charset="0"/>
              </a:rPr>
              <a:t>This Be Well Strategy supports MOJ’s commitment to supporting staff experiencing mental health difficulties and takes forward the Healthy Mind strand of the MOJ Be Well Strategy. </a:t>
            </a:r>
          </a:p>
          <a:p>
            <a:pPr>
              <a:spcAft>
                <a:spcPts val="0"/>
              </a:spcAft>
            </a:pPr>
            <a:endParaRPr lang="en-GB" sz="2000" dirty="0"/>
          </a:p>
          <a:p>
            <a:r>
              <a:rPr lang="en-GB" sz="2000" dirty="0"/>
              <a:t>The Strategy also supports MOJ’s commitment  ‘Improve the existing support on managing mental health within the Civil Service’. </a:t>
            </a:r>
            <a:endParaRPr lang="en-GB" sz="2000" b="1" dirty="0">
              <a:solidFill>
                <a:srgbClr val="00B0F0"/>
              </a:solidFill>
            </a:endParaRPr>
          </a:p>
          <a:p>
            <a:pPr marL="0" indent="0">
              <a:buNone/>
            </a:pPr>
            <a:endParaRPr lang="en-GB" sz="1800" b="1" dirty="0">
              <a:solidFill>
                <a:srgbClr val="00B0F0"/>
              </a:solidFill>
            </a:endParaRPr>
          </a:p>
          <a:p>
            <a:r>
              <a:rPr lang="en-GB" sz="2000" dirty="0">
                <a:effectLst/>
                <a:ea typeface="Calibri" panose="020F0502020204030204" pitchFamily="34" charset="0"/>
              </a:rPr>
              <a:t>You are part of a programme of Mental Health Allies that will</a:t>
            </a:r>
            <a:r>
              <a:rPr lang="en-GB" sz="2000" dirty="0"/>
              <a:t>;</a:t>
            </a:r>
          </a:p>
          <a:p>
            <a:pPr marL="0" indent="0">
              <a:buNone/>
            </a:pPr>
            <a:endParaRPr lang="en-GB" sz="800" b="1" dirty="0">
              <a:solidFill>
                <a:srgbClr val="00B0F0"/>
              </a:solidFill>
            </a:endParaRPr>
          </a:p>
          <a:p>
            <a:pPr marL="0" indent="0" algn="ctr">
              <a:buNone/>
            </a:pPr>
            <a:r>
              <a:rPr lang="en-GB" sz="2000" b="1" dirty="0">
                <a:solidFill>
                  <a:srgbClr val="00B0F0"/>
                </a:solidFill>
              </a:rPr>
              <a:t>"listen, empathise and help a person realise they are not alone in facing anxiety or depression or any other associated mental health condition”</a:t>
            </a:r>
          </a:p>
          <a:p>
            <a:endParaRPr lang="en-GB" sz="2400" dirty="0"/>
          </a:p>
        </p:txBody>
      </p:sp>
      <p:sp>
        <p:nvSpPr>
          <p:cNvPr id="3" name="Title 2">
            <a:extLst>
              <a:ext uri="{FF2B5EF4-FFF2-40B4-BE49-F238E27FC236}">
                <a16:creationId xmlns:a16="http://schemas.microsoft.com/office/drawing/2014/main" id="{05D57BED-A31A-433D-9A8F-D4CE15C1CA9D}"/>
              </a:ext>
            </a:extLst>
          </p:cNvPr>
          <p:cNvSpPr>
            <a:spLocks noGrp="1"/>
          </p:cNvSpPr>
          <p:nvPr>
            <p:ph type="title"/>
          </p:nvPr>
        </p:nvSpPr>
        <p:spPr/>
        <p:txBody>
          <a:bodyPr/>
          <a:lstStyle/>
          <a:p>
            <a:r>
              <a:rPr lang="en-US" dirty="0"/>
              <a:t>Introductions</a:t>
            </a:r>
            <a:endParaRPr lang="en-GB" dirty="0"/>
          </a:p>
        </p:txBody>
      </p:sp>
      <p:sp>
        <p:nvSpPr>
          <p:cNvPr id="4" name="TextBox 3">
            <a:extLst>
              <a:ext uri="{FF2B5EF4-FFF2-40B4-BE49-F238E27FC236}">
                <a16:creationId xmlns:a16="http://schemas.microsoft.com/office/drawing/2014/main" id="{BEB6C7D7-8781-4A06-901A-F9F514F118AA}"/>
              </a:ext>
            </a:extLst>
          </p:cNvPr>
          <p:cNvSpPr txBox="1"/>
          <p:nvPr/>
        </p:nvSpPr>
        <p:spPr>
          <a:xfrm>
            <a:off x="0" y="6490507"/>
            <a:ext cx="356388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1, p. 5</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176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59F1ADA-3FE8-41B0-A732-82C5E84EB9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046"/>
          <a:stretch>
            <a:fillRect/>
          </a:stretch>
        </p:blipFill>
        <p:spPr bwMode="auto">
          <a:xfrm>
            <a:off x="4483895" y="2957512"/>
            <a:ext cx="3517106"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4CA06329-2EAF-459F-8C15-E0CAC02B06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895" y="846534"/>
            <a:ext cx="3517106"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CB1F82CD-719E-4F3D-84EC-25EB7C3226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9454" t="-504" r="5458" b="504"/>
          <a:stretch>
            <a:fillRect/>
          </a:stretch>
        </p:blipFill>
        <p:spPr bwMode="auto">
          <a:xfrm>
            <a:off x="1143001" y="2928937"/>
            <a:ext cx="3340894"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017B69C9-DF16-4007-889B-D5BCF1145D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857250"/>
            <a:ext cx="3477816" cy="20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034B38DA-0422-4102-A0B7-983AF82725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3000" y="857250"/>
            <a:ext cx="3857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a:extLst>
              <a:ext uri="{FF2B5EF4-FFF2-40B4-BE49-F238E27FC236}">
                <a16:creationId xmlns:a16="http://schemas.microsoft.com/office/drawing/2014/main" id="{50DB4B93-99C5-49B7-95CE-7576F67901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4186" y="857250"/>
            <a:ext cx="3096815"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106CA256-D471-4DDA-A14C-227292E831E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18980"/>
          <a:stretch>
            <a:fillRect/>
          </a:stretch>
        </p:blipFill>
        <p:spPr bwMode="auto">
          <a:xfrm>
            <a:off x="4989910" y="837009"/>
            <a:ext cx="3018234"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CC31C862-8FF9-491F-8FDD-365C75A03A1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38123" b="11676"/>
          <a:stretch>
            <a:fillRect/>
          </a:stretch>
        </p:blipFill>
        <p:spPr bwMode="auto">
          <a:xfrm>
            <a:off x="1152526" y="877492"/>
            <a:ext cx="3837385" cy="256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a:extLst>
              <a:ext uri="{FF2B5EF4-FFF2-40B4-BE49-F238E27FC236}">
                <a16:creationId xmlns:a16="http://schemas.microsoft.com/office/drawing/2014/main" id="{FEFB777F-F6D1-4D3F-BB22-F5F925004F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10547" t="42245"/>
          <a:stretch>
            <a:fillRect/>
          </a:stretch>
        </p:blipFill>
        <p:spPr bwMode="auto">
          <a:xfrm>
            <a:off x="1125140" y="3207545"/>
            <a:ext cx="3864770" cy="279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atrina  The Waves - Walking On Sunshine">
            <a:hlinkClick r:id="" action="ppaction://media"/>
            <a:extLst>
              <a:ext uri="{FF2B5EF4-FFF2-40B4-BE49-F238E27FC236}">
                <a16:creationId xmlns:a16="http://schemas.microsoft.com/office/drawing/2014/main" id="{A841AF1F-2C5A-4C9B-A27D-FC9F14271606}"/>
              </a:ext>
            </a:extLst>
          </p:cNvPr>
          <p:cNvPicPr>
            <a:picLocks noChangeAspect="1"/>
          </p:cNvPicPr>
          <p:nvPr>
            <a:audioFile r:link="rId1"/>
            <p:extLst>
              <p:ext uri="{DAA4B4D4-6D71-4841-9C94-3DE7FCFB9230}">
                <p14:media xmlns:p14="http://schemas.microsoft.com/office/powerpoint/2010/main" r:embed="rId2">
                  <p14:trim end="152780.1666"/>
                  <p14:fade out="500"/>
                </p14:media>
              </p:ext>
            </p:extLst>
          </p:nvPr>
        </p:nvPicPr>
        <p:blipFill>
          <a:blip r:embed="rId14"/>
          <a:stretch>
            <a:fillRect/>
          </a:stretch>
        </p:blipFill>
        <p:spPr>
          <a:xfrm>
            <a:off x="9421416" y="837009"/>
            <a:ext cx="457200" cy="457200"/>
          </a:xfrm>
          <a:prstGeom prst="rect">
            <a:avLst/>
          </a:prstGeom>
        </p:spPr>
      </p:pic>
      <p:sp>
        <p:nvSpPr>
          <p:cNvPr id="5" name="Slide Number Placeholder 4">
            <a:extLst>
              <a:ext uri="{FF2B5EF4-FFF2-40B4-BE49-F238E27FC236}">
                <a16:creationId xmlns:a16="http://schemas.microsoft.com/office/drawing/2014/main" id="{4E7A2675-577F-484E-AB50-E1FCD9E2DCB9}"/>
              </a:ext>
            </a:extLst>
          </p:cNvPr>
          <p:cNvSpPr>
            <a:spLocks noGrp="1"/>
          </p:cNvSpPr>
          <p:nvPr>
            <p:ph type="sldNum" sz="quarter" idx="12"/>
          </p:nvPr>
        </p:nvSpPr>
        <p:spPr/>
        <p:txBody>
          <a:bodyPr/>
          <a:lstStyle/>
          <a:p>
            <a:fld id="{C5E9949C-382D-4862-AED5-6EC6470AF7DA}" type="slidenum">
              <a:rPr lang="en-US" smtClean="0">
                <a:solidFill>
                  <a:srgbClr val="000000"/>
                </a:solidFill>
              </a:rPr>
              <a:pPr/>
              <a:t>40</a:t>
            </a:fld>
            <a:endParaRPr lang="en-US" dirty="0">
              <a:solidFill>
                <a:srgbClr val="000000"/>
              </a:solidFill>
            </a:endParaRPr>
          </a:p>
        </p:txBody>
      </p:sp>
      <p:sp>
        <p:nvSpPr>
          <p:cNvPr id="3" name="TextBox 2">
            <a:extLst>
              <a:ext uri="{FF2B5EF4-FFF2-40B4-BE49-F238E27FC236}">
                <a16:creationId xmlns:a16="http://schemas.microsoft.com/office/drawing/2014/main" id="{ED24DFD8-FD4B-418A-A145-EB463460D13F}"/>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51037008"/>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2" presetClass="entr" presetSubtype="9" fill="hold" nodeType="withEffect">
                                  <p:stCondLst>
                                    <p:cond delay="0"/>
                                  </p:stCondLst>
                                  <p:childTnLst>
                                    <p:set>
                                      <p:cBhvr>
                                        <p:cTn id="8" dur="1" fill="hold">
                                          <p:stCondLst>
                                            <p:cond delay="0"/>
                                          </p:stCondLst>
                                        </p:cTn>
                                        <p:tgtEl>
                                          <p:spTgt spid="48"/>
                                        </p:tgtEl>
                                        <p:attrNameLst>
                                          <p:attrName>style.visibility</p:attrName>
                                        </p:attrNameLst>
                                      </p:cBhvr>
                                      <p:to>
                                        <p:strVal val="visible"/>
                                      </p:to>
                                    </p:set>
                                    <p:anim calcmode="lin" valueType="num">
                                      <p:cBhvr additive="base">
                                        <p:cTn id="9" dur="3000" fill="hold"/>
                                        <p:tgtEl>
                                          <p:spTgt spid="48"/>
                                        </p:tgtEl>
                                        <p:attrNameLst>
                                          <p:attrName>ppt_x</p:attrName>
                                        </p:attrNameLst>
                                      </p:cBhvr>
                                      <p:tavLst>
                                        <p:tav tm="0">
                                          <p:val>
                                            <p:strVal val="0-#ppt_w/2"/>
                                          </p:val>
                                        </p:tav>
                                        <p:tav tm="100000">
                                          <p:val>
                                            <p:strVal val="#ppt_x"/>
                                          </p:val>
                                        </p:tav>
                                      </p:tavLst>
                                    </p:anim>
                                    <p:anim calcmode="lin" valueType="num">
                                      <p:cBhvr additive="base">
                                        <p:cTn id="10" dur="3000" fill="hold"/>
                                        <p:tgtEl>
                                          <p:spTgt spid="48"/>
                                        </p:tgtEl>
                                        <p:attrNameLst>
                                          <p:attrName>ppt_y</p:attrName>
                                        </p:attrNameLst>
                                      </p:cBhvr>
                                      <p:tavLst>
                                        <p:tav tm="0">
                                          <p:val>
                                            <p:strVal val="0-#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3000" fill="hold"/>
                                        <p:tgtEl>
                                          <p:spTgt spid="46"/>
                                        </p:tgtEl>
                                        <p:attrNameLst>
                                          <p:attrName>ppt_x</p:attrName>
                                        </p:attrNameLst>
                                      </p:cBhvr>
                                      <p:tavLst>
                                        <p:tav tm="0">
                                          <p:val>
                                            <p:strVal val="1+#ppt_w/2"/>
                                          </p:val>
                                        </p:tav>
                                        <p:tav tm="100000">
                                          <p:val>
                                            <p:strVal val="#ppt_x"/>
                                          </p:val>
                                        </p:tav>
                                      </p:tavLst>
                                    </p:anim>
                                    <p:anim calcmode="lin" valueType="num">
                                      <p:cBhvr additive="base">
                                        <p:cTn id="14" dur="3000" fill="hold"/>
                                        <p:tgtEl>
                                          <p:spTgt spid="46"/>
                                        </p:tgtEl>
                                        <p:attrNameLst>
                                          <p:attrName>ppt_y</p:attrName>
                                        </p:attrNameLst>
                                      </p:cBhvr>
                                      <p:tavLst>
                                        <p:tav tm="0">
                                          <p:val>
                                            <p:strVal val="0-#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3000" fill="hold"/>
                                        <p:tgtEl>
                                          <p:spTgt spid="44"/>
                                        </p:tgtEl>
                                        <p:attrNameLst>
                                          <p:attrName>ppt_x</p:attrName>
                                        </p:attrNameLst>
                                      </p:cBhvr>
                                      <p:tavLst>
                                        <p:tav tm="0">
                                          <p:val>
                                            <p:strVal val="0-#ppt_w/2"/>
                                          </p:val>
                                        </p:tav>
                                        <p:tav tm="100000">
                                          <p:val>
                                            <p:strVal val="#ppt_x"/>
                                          </p:val>
                                        </p:tav>
                                      </p:tavLst>
                                    </p:anim>
                                    <p:anim calcmode="lin" valueType="num">
                                      <p:cBhvr additive="base">
                                        <p:cTn id="18" dur="3000" fill="hold"/>
                                        <p:tgtEl>
                                          <p:spTgt spid="44"/>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3000" fill="hold"/>
                                        <p:tgtEl>
                                          <p:spTgt spid="34"/>
                                        </p:tgtEl>
                                        <p:attrNameLst>
                                          <p:attrName>ppt_x</p:attrName>
                                        </p:attrNameLst>
                                      </p:cBhvr>
                                      <p:tavLst>
                                        <p:tav tm="0">
                                          <p:val>
                                            <p:strVal val="1+#ppt_w/2"/>
                                          </p:val>
                                        </p:tav>
                                        <p:tav tm="100000">
                                          <p:val>
                                            <p:strVal val="#ppt_x"/>
                                          </p:val>
                                        </p:tav>
                                      </p:tavLst>
                                    </p:anim>
                                    <p:anim calcmode="lin" valueType="num">
                                      <p:cBhvr additive="base">
                                        <p:cTn id="22" dur="30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1" fill="hold" nodeType="withEffect">
                                  <p:stCondLst>
                                    <p:cond delay="400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3000" fill="hold"/>
                                        <p:tgtEl>
                                          <p:spTgt spid="55"/>
                                        </p:tgtEl>
                                        <p:attrNameLst>
                                          <p:attrName>ppt_x</p:attrName>
                                        </p:attrNameLst>
                                      </p:cBhvr>
                                      <p:tavLst>
                                        <p:tav tm="0">
                                          <p:val>
                                            <p:strVal val="#ppt_x"/>
                                          </p:val>
                                        </p:tav>
                                        <p:tav tm="100000">
                                          <p:val>
                                            <p:strVal val="#ppt_x"/>
                                          </p:val>
                                        </p:tav>
                                      </p:tavLst>
                                    </p:anim>
                                    <p:anim calcmode="lin" valueType="num">
                                      <p:cBhvr additive="base">
                                        <p:cTn id="26" dur="3000" fill="hold"/>
                                        <p:tgtEl>
                                          <p:spTgt spid="5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400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3000" fill="hold"/>
                                        <p:tgtEl>
                                          <p:spTgt spid="57"/>
                                        </p:tgtEl>
                                        <p:attrNameLst>
                                          <p:attrName>ppt_x</p:attrName>
                                        </p:attrNameLst>
                                      </p:cBhvr>
                                      <p:tavLst>
                                        <p:tav tm="0">
                                          <p:val>
                                            <p:strVal val="#ppt_x"/>
                                          </p:val>
                                        </p:tav>
                                        <p:tav tm="100000">
                                          <p:val>
                                            <p:strVal val="#ppt_x"/>
                                          </p:val>
                                        </p:tav>
                                      </p:tavLst>
                                    </p:anim>
                                    <p:anim calcmode="lin" valueType="num">
                                      <p:cBhvr additive="base">
                                        <p:cTn id="30" dur="3000" fill="hold"/>
                                        <p:tgtEl>
                                          <p:spTgt spid="57"/>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7000"/>
                            </p:stCondLst>
                            <p:childTnLst>
                              <p:par>
                                <p:cTn id="32" presetID="16" presetClass="entr" presetSubtype="42" fill="hold" nodeType="afterEffect">
                                  <p:stCondLst>
                                    <p:cond delay="500"/>
                                  </p:stCondLst>
                                  <p:childTnLst>
                                    <p:set>
                                      <p:cBhvr>
                                        <p:cTn id="33" dur="1" fill="hold">
                                          <p:stCondLst>
                                            <p:cond delay="0"/>
                                          </p:stCondLst>
                                        </p:cTn>
                                        <p:tgtEl>
                                          <p:spTgt spid="60"/>
                                        </p:tgtEl>
                                        <p:attrNameLst>
                                          <p:attrName>style.visibility</p:attrName>
                                        </p:attrNameLst>
                                      </p:cBhvr>
                                      <p:to>
                                        <p:strVal val="visible"/>
                                      </p:to>
                                    </p:set>
                                    <p:animEffect transition="in" filter="barn(outHorizontal)">
                                      <p:cBhvr>
                                        <p:cTn id="34" dur="3000"/>
                                        <p:tgtEl>
                                          <p:spTgt spid="60"/>
                                        </p:tgtEl>
                                      </p:cBhvr>
                                    </p:animEffect>
                                  </p:childTnLst>
                                </p:cTn>
                              </p:par>
                            </p:childTnLst>
                          </p:cTn>
                        </p:par>
                        <p:par>
                          <p:cTn id="35" fill="hold" nodeType="afterGroup">
                            <p:stCondLst>
                              <p:cond delay="10500"/>
                            </p:stCondLst>
                            <p:childTnLst>
                              <p:par>
                                <p:cTn id="36" presetID="16" presetClass="entr" presetSubtype="42" fill="hold" nodeType="afterEffect">
                                  <p:stCondLst>
                                    <p:cond delay="500"/>
                                  </p:stCondLst>
                                  <p:childTnLst>
                                    <p:set>
                                      <p:cBhvr>
                                        <p:cTn id="37" dur="1" fill="hold">
                                          <p:stCondLst>
                                            <p:cond delay="0"/>
                                          </p:stCondLst>
                                        </p:cTn>
                                        <p:tgtEl>
                                          <p:spTgt spid="61"/>
                                        </p:tgtEl>
                                        <p:attrNameLst>
                                          <p:attrName>style.visibility</p:attrName>
                                        </p:attrNameLst>
                                      </p:cBhvr>
                                      <p:to>
                                        <p:strVal val="visible"/>
                                      </p:to>
                                    </p:set>
                                    <p:animEffect transition="in" filter="barn(outHorizontal)">
                                      <p:cBhvr>
                                        <p:cTn id="38" dur="3000"/>
                                        <p:tgtEl>
                                          <p:spTgt spid="61"/>
                                        </p:tgtEl>
                                      </p:cBhvr>
                                    </p:animEffect>
                                  </p:childTnLst>
                                </p:cTn>
                              </p:par>
                            </p:childTnLst>
                          </p:cTn>
                        </p:par>
                        <p:par>
                          <p:cTn id="39" fill="hold" nodeType="afterGroup">
                            <p:stCondLst>
                              <p:cond delay="14000"/>
                            </p:stCondLst>
                            <p:childTnLst>
                              <p:par>
                                <p:cTn id="40" presetID="16" presetClass="entr" presetSubtype="42" fill="hold"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arn(outHorizontal)">
                                      <p:cBhvr>
                                        <p:cTn id="42" dur="3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0C4F81-3FB0-45F2-B84D-F14F3C213B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6660"/>
          <a:stretch>
            <a:fillRect/>
          </a:stretch>
        </p:blipFill>
        <p:spPr bwMode="auto">
          <a:xfrm>
            <a:off x="4592241" y="842963"/>
            <a:ext cx="3408759" cy="212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04F6D58-D7F6-4B16-943E-BE053AABD5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2598" b="13049"/>
          <a:stretch>
            <a:fillRect/>
          </a:stretch>
        </p:blipFill>
        <p:spPr bwMode="auto">
          <a:xfrm>
            <a:off x="5587603" y="2945607"/>
            <a:ext cx="2413397" cy="307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DA2E3F0-2336-4873-A01E-272F0D964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31" t="19234" r="20781"/>
          <a:stretch>
            <a:fillRect/>
          </a:stretch>
        </p:blipFill>
        <p:spPr bwMode="auto">
          <a:xfrm>
            <a:off x="1117997" y="2974182"/>
            <a:ext cx="4469607" cy="302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97244D7-4F42-4D34-B3CF-839ED01CB8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7558"/>
          <a:stretch>
            <a:fillRect/>
          </a:stretch>
        </p:blipFill>
        <p:spPr bwMode="auto">
          <a:xfrm>
            <a:off x="1117996" y="857251"/>
            <a:ext cx="3474245" cy="211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4E856D5-A17B-4708-9DA7-0AB96FBEC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998" y="857250"/>
            <a:ext cx="385762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860C3EB-9853-4BFF-B175-377CF944AC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0861" y="3713964"/>
            <a:ext cx="3030140" cy="229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75C577-4B4C-428B-9C66-2368F9A688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3762" b="13242"/>
          <a:stretch>
            <a:fillRect/>
          </a:stretch>
        </p:blipFill>
        <p:spPr bwMode="auto">
          <a:xfrm>
            <a:off x="4970861" y="857250"/>
            <a:ext cx="3025378" cy="285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754667C-A23D-423C-8DC6-8425CCDE4FEE}"/>
              </a:ext>
            </a:extLst>
          </p:cNvPr>
          <p:cNvSpPr>
            <a:spLocks noGrp="1"/>
          </p:cNvSpPr>
          <p:nvPr>
            <p:ph type="sldNum" sz="quarter" idx="12"/>
          </p:nvPr>
        </p:nvSpPr>
        <p:spPr/>
        <p:txBody>
          <a:bodyPr/>
          <a:lstStyle/>
          <a:p>
            <a:fld id="{C5E9949C-382D-4862-AED5-6EC6470AF7DA}" type="slidenum">
              <a:rPr lang="en-US" smtClean="0">
                <a:solidFill>
                  <a:srgbClr val="000000"/>
                </a:solidFill>
              </a:rPr>
              <a:pPr/>
              <a:t>41</a:t>
            </a:fld>
            <a:endParaRPr lang="en-US" dirty="0">
              <a:solidFill>
                <a:srgbClr val="000000"/>
              </a:solidFill>
            </a:endParaRPr>
          </a:p>
        </p:txBody>
      </p:sp>
    </p:spTree>
    <p:extLst>
      <p:ext uri="{BB962C8B-B14F-4D97-AF65-F5344CB8AC3E}">
        <p14:creationId xmlns:p14="http://schemas.microsoft.com/office/powerpoint/2010/main" val="3758868540"/>
      </p:ext>
    </p:extLst>
  </p:cSld>
  <p:clrMapOvr>
    <a:masterClrMapping/>
  </p:clrMapOvr>
  <p:transition spd="slow" advClick="0" advTm="2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0" fill="hold"/>
                                        <p:tgtEl>
                                          <p:spTgt spid="8"/>
                                        </p:tgtEl>
                                        <p:attrNameLst>
                                          <p:attrName>ppt_x</p:attrName>
                                        </p:attrNameLst>
                                      </p:cBhvr>
                                      <p:tavLst>
                                        <p:tav tm="0">
                                          <p:val>
                                            <p:strVal val="1+#ppt_w/2"/>
                                          </p:val>
                                        </p:tav>
                                        <p:tav tm="100000">
                                          <p:val>
                                            <p:strVal val="#ppt_x"/>
                                          </p:val>
                                        </p:tav>
                                      </p:tavLst>
                                    </p:anim>
                                    <p:anim calcmode="lin" valueType="num">
                                      <p:cBhvr additive="base">
                                        <p:cTn id="12" dur="3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0-#ppt_w/2"/>
                                          </p:val>
                                        </p:tav>
                                        <p:tav tm="100000">
                                          <p:val>
                                            <p:strVal val="#ppt_x"/>
                                          </p:val>
                                        </p:tav>
                                      </p:tavLst>
                                    </p:anim>
                                    <p:anim calcmode="lin" valueType="num">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3000" fill="hold"/>
                                        <p:tgtEl>
                                          <p:spTgt spid="3"/>
                                        </p:tgtEl>
                                        <p:attrNameLst>
                                          <p:attrName>ppt_x</p:attrName>
                                        </p:attrNameLst>
                                      </p:cBhvr>
                                      <p:tavLst>
                                        <p:tav tm="0">
                                          <p:val>
                                            <p:strVal val="1+#ppt_w/2"/>
                                          </p:val>
                                        </p:tav>
                                        <p:tav tm="100000">
                                          <p:val>
                                            <p:strVal val="#ppt_x"/>
                                          </p:val>
                                        </p:tav>
                                      </p:tavLst>
                                    </p:anim>
                                    <p:anim calcmode="lin" valueType="num">
                                      <p:cBhvr additive="base">
                                        <p:cTn id="20" dur="3000" fill="hold"/>
                                        <p:tgtEl>
                                          <p:spTgt spid="3"/>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3000"/>
                            </p:stCondLst>
                            <p:childTnLst>
                              <p:par>
                                <p:cTn id="22" presetID="8" presetClass="entr" presetSubtype="32"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diamond(out)">
                                      <p:cBhvr>
                                        <p:cTn id="24" dur="3000"/>
                                        <p:tgtEl>
                                          <p:spTgt spid="7"/>
                                        </p:tgtEl>
                                      </p:cBhvr>
                                    </p:animEffect>
                                  </p:childTnLst>
                                </p:cTn>
                              </p:par>
                            </p:childTnLst>
                          </p:cTn>
                        </p:par>
                        <p:par>
                          <p:cTn id="25" fill="hold">
                            <p:stCondLst>
                              <p:cond delay="7000"/>
                            </p:stCondLst>
                            <p:childTnLst>
                              <p:par>
                                <p:cTn id="26" presetID="8" presetClass="entr" presetSubtype="32" fill="hold" nodeType="after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diamond(out)">
                                      <p:cBhvr>
                                        <p:cTn id="28" dur="4000"/>
                                        <p:tgtEl>
                                          <p:spTgt spid="10"/>
                                        </p:tgtEl>
                                      </p:cBhvr>
                                    </p:animEffect>
                                  </p:childTnLst>
                                </p:cTn>
                              </p:par>
                            </p:childTnLst>
                          </p:cTn>
                        </p:par>
                        <p:par>
                          <p:cTn id="29" fill="hold">
                            <p:stCondLst>
                              <p:cond delay="12500"/>
                            </p:stCondLst>
                            <p:childTnLst>
                              <p:par>
                                <p:cTn id="30" presetID="8" presetClass="entr" presetSubtype="32" fill="hold" nodeType="afterEffect">
                                  <p:stCondLst>
                                    <p:cond delay="1500"/>
                                  </p:stCondLst>
                                  <p:childTnLst>
                                    <p:set>
                                      <p:cBhvr>
                                        <p:cTn id="31" dur="1" fill="hold">
                                          <p:stCondLst>
                                            <p:cond delay="0"/>
                                          </p:stCondLst>
                                        </p:cTn>
                                        <p:tgtEl>
                                          <p:spTgt spid="12"/>
                                        </p:tgtEl>
                                        <p:attrNameLst>
                                          <p:attrName>style.visibility</p:attrName>
                                        </p:attrNameLst>
                                      </p:cBhvr>
                                      <p:to>
                                        <p:strVal val="visible"/>
                                      </p:to>
                                    </p:set>
                                    <p:animEffect transition="in" filter="diamond(out)">
                                      <p:cBhvr>
                                        <p:cTn id="3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AEDA44-4091-43EE-9A50-ACAE84CA69AB}"/>
              </a:ext>
            </a:extLst>
          </p:cNvPr>
          <p:cNvPicPr>
            <a:picLocks noChangeAspect="1"/>
          </p:cNvPicPr>
          <p:nvPr/>
        </p:nvPicPr>
        <p:blipFill rotWithShape="1">
          <a:blip r:embed="rId3">
            <a:extLst>
              <a:ext uri="{28A0092B-C50C-407E-A947-70E740481C1C}">
                <a14:useLocalDpi xmlns:a14="http://schemas.microsoft.com/office/drawing/2010/main" val="0"/>
              </a:ext>
            </a:extLst>
          </a:blip>
          <a:srcRect b="8701"/>
          <a:stretch/>
        </p:blipFill>
        <p:spPr>
          <a:xfrm>
            <a:off x="1143001" y="857251"/>
            <a:ext cx="3349766" cy="5168534"/>
          </a:xfrm>
          <a:prstGeom prst="rect">
            <a:avLst/>
          </a:prstGeom>
        </p:spPr>
      </p:pic>
      <p:pic>
        <p:nvPicPr>
          <p:cNvPr id="7" name="Picture 6">
            <a:extLst>
              <a:ext uri="{FF2B5EF4-FFF2-40B4-BE49-F238E27FC236}">
                <a16:creationId xmlns:a16="http://schemas.microsoft.com/office/drawing/2014/main" id="{4892BE7F-38FA-4220-8844-0F7EB8848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61" r="9770"/>
          <a:stretch/>
        </p:blipFill>
        <p:spPr>
          <a:xfrm rot="5400000">
            <a:off x="3656806" y="1681591"/>
            <a:ext cx="5180156" cy="3508233"/>
          </a:xfrm>
          <a:prstGeom prst="rect">
            <a:avLst/>
          </a:prstGeom>
        </p:spPr>
      </p:pic>
      <p:pic>
        <p:nvPicPr>
          <p:cNvPr id="10" name="Picture 9">
            <a:extLst>
              <a:ext uri="{FF2B5EF4-FFF2-40B4-BE49-F238E27FC236}">
                <a16:creationId xmlns:a16="http://schemas.microsoft.com/office/drawing/2014/main" id="{08E33325-9BC6-4E09-92E2-834F17FEFE2E}"/>
              </a:ext>
            </a:extLst>
          </p:cNvPr>
          <p:cNvPicPr>
            <a:picLocks noChangeAspect="1"/>
          </p:cNvPicPr>
          <p:nvPr/>
        </p:nvPicPr>
        <p:blipFill rotWithShape="1">
          <a:blip r:embed="rId5"/>
          <a:srcRect t="28149" r="154" b="1"/>
          <a:stretch/>
        </p:blipFill>
        <p:spPr>
          <a:xfrm>
            <a:off x="1143000" y="3816579"/>
            <a:ext cx="4072419" cy="2195799"/>
          </a:xfrm>
          <a:prstGeom prst="rect">
            <a:avLst/>
          </a:prstGeom>
        </p:spPr>
      </p:pic>
      <p:pic>
        <p:nvPicPr>
          <p:cNvPr id="12" name="Picture 11">
            <a:extLst>
              <a:ext uri="{FF2B5EF4-FFF2-40B4-BE49-F238E27FC236}">
                <a16:creationId xmlns:a16="http://schemas.microsoft.com/office/drawing/2014/main" id="{8913907B-8E83-4B85-9EA4-F45B46069CB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1089" r="6187"/>
          <a:stretch/>
        </p:blipFill>
        <p:spPr>
          <a:xfrm>
            <a:off x="1152130" y="857251"/>
            <a:ext cx="3264137" cy="2959328"/>
          </a:xfrm>
          <a:prstGeom prst="rect">
            <a:avLst/>
          </a:prstGeom>
        </p:spPr>
      </p:pic>
      <p:pic>
        <p:nvPicPr>
          <p:cNvPr id="14" name="Picture 13">
            <a:extLst>
              <a:ext uri="{FF2B5EF4-FFF2-40B4-BE49-F238E27FC236}">
                <a16:creationId xmlns:a16="http://schemas.microsoft.com/office/drawing/2014/main" id="{7614BA74-A9A5-46CC-85EB-CFD7840D514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8245" r="20454"/>
          <a:stretch/>
        </p:blipFill>
        <p:spPr>
          <a:xfrm>
            <a:off x="5215420" y="3828203"/>
            <a:ext cx="2785581" cy="2197583"/>
          </a:xfrm>
          <a:prstGeom prst="rect">
            <a:avLst/>
          </a:prstGeom>
        </p:spPr>
      </p:pic>
      <p:pic>
        <p:nvPicPr>
          <p:cNvPr id="3" name="Picture 2">
            <a:extLst>
              <a:ext uri="{FF2B5EF4-FFF2-40B4-BE49-F238E27FC236}">
                <a16:creationId xmlns:a16="http://schemas.microsoft.com/office/drawing/2014/main" id="{DFC344E3-646E-44D7-99EB-99328CFC42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5394" y="857251"/>
            <a:ext cx="3575607" cy="2959328"/>
          </a:xfrm>
          <a:prstGeom prst="rect">
            <a:avLst/>
          </a:prstGeom>
        </p:spPr>
      </p:pic>
      <p:sp>
        <p:nvSpPr>
          <p:cNvPr id="6" name="Slide Number Placeholder 5">
            <a:extLst>
              <a:ext uri="{FF2B5EF4-FFF2-40B4-BE49-F238E27FC236}">
                <a16:creationId xmlns:a16="http://schemas.microsoft.com/office/drawing/2014/main" id="{D146F5EE-7C56-42F5-92A3-8241AF9FEE32}"/>
              </a:ext>
            </a:extLst>
          </p:cNvPr>
          <p:cNvSpPr>
            <a:spLocks noGrp="1"/>
          </p:cNvSpPr>
          <p:nvPr>
            <p:ph type="sldNum" sz="quarter" idx="12"/>
          </p:nvPr>
        </p:nvSpPr>
        <p:spPr/>
        <p:txBody>
          <a:bodyPr/>
          <a:lstStyle/>
          <a:p>
            <a:fld id="{C5E9949C-382D-4862-AED5-6EC6470AF7DA}" type="slidenum">
              <a:rPr lang="en-US" smtClean="0">
                <a:solidFill>
                  <a:srgbClr val="000000"/>
                </a:solidFill>
              </a:rPr>
              <a:pPr/>
              <a:t>42</a:t>
            </a:fld>
            <a:endParaRPr lang="en-US" dirty="0">
              <a:solidFill>
                <a:srgbClr val="000000"/>
              </a:solidFill>
            </a:endParaRPr>
          </a:p>
        </p:txBody>
      </p:sp>
    </p:spTree>
    <p:extLst>
      <p:ext uri="{BB962C8B-B14F-4D97-AF65-F5344CB8AC3E}">
        <p14:creationId xmlns:p14="http://schemas.microsoft.com/office/powerpoint/2010/main" val="165794064"/>
      </p:ext>
    </p:extLst>
  </p:cSld>
  <p:clrMapOvr>
    <a:masterClrMapping/>
  </p:clrMapOvr>
  <p:transition spd="slow" advClick="0" advTm="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anim calcmode="lin" valueType="num">
                                      <p:cBhvr>
                                        <p:cTn id="13" dur="3000" fill="hold"/>
                                        <p:tgtEl>
                                          <p:spTgt spid="7"/>
                                        </p:tgtEl>
                                        <p:attrNameLst>
                                          <p:attrName>ppt_x</p:attrName>
                                        </p:attrNameLst>
                                      </p:cBhvr>
                                      <p:tavLst>
                                        <p:tav tm="0">
                                          <p:val>
                                            <p:strVal val="#ppt_x"/>
                                          </p:val>
                                        </p:tav>
                                        <p:tav tm="100000">
                                          <p:val>
                                            <p:strVal val="#ppt_x"/>
                                          </p:val>
                                        </p:tav>
                                      </p:tavLst>
                                    </p:anim>
                                    <p:anim calcmode="lin" valueType="num">
                                      <p:cBhvr>
                                        <p:cTn id="14" dur="3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1" presetClass="entr" presetSubtype="3" fill="hold" nodeType="after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wheel(3)">
                                      <p:cBhvr>
                                        <p:cTn id="18" dur="2000"/>
                                        <p:tgtEl>
                                          <p:spTgt spid="14"/>
                                        </p:tgtEl>
                                      </p:cBhvr>
                                    </p:animEffect>
                                  </p:childTnLst>
                                </p:cTn>
                              </p:par>
                            </p:childTnLst>
                          </p:cTn>
                        </p:par>
                        <p:par>
                          <p:cTn id="19" fill="hold">
                            <p:stCondLst>
                              <p:cond delay="6000"/>
                            </p:stCondLst>
                            <p:childTnLst>
                              <p:par>
                                <p:cTn id="20" presetID="21" presetClass="entr" presetSubtype="3"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wheel(3)">
                                      <p:cBhvr>
                                        <p:cTn id="22" dur="3000"/>
                                        <p:tgtEl>
                                          <p:spTgt spid="10"/>
                                        </p:tgtEl>
                                      </p:cBhvr>
                                    </p:animEffect>
                                  </p:childTnLst>
                                </p:cTn>
                              </p:par>
                            </p:childTnLst>
                          </p:cTn>
                        </p:par>
                        <p:par>
                          <p:cTn id="23" fill="hold">
                            <p:stCondLst>
                              <p:cond delay="10000"/>
                            </p:stCondLst>
                            <p:childTnLst>
                              <p:par>
                                <p:cTn id="24" presetID="21" presetClass="entr" presetSubtype="3" fill="hold" nodeType="after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heel(3)">
                                      <p:cBhvr>
                                        <p:cTn id="26" dur="2000"/>
                                        <p:tgtEl>
                                          <p:spTgt spid="12"/>
                                        </p:tgtEl>
                                      </p:cBhvr>
                                    </p:animEffect>
                                  </p:childTnLst>
                                </p:cTn>
                              </p:par>
                            </p:childTnLst>
                          </p:cTn>
                        </p:par>
                        <p:par>
                          <p:cTn id="27" fill="hold">
                            <p:stCondLst>
                              <p:cond delay="13000"/>
                            </p:stCondLst>
                            <p:childTnLst>
                              <p:par>
                                <p:cTn id="28" presetID="21" presetClass="entr" presetSubtype="3" fill="hold" nodeType="afterEffect">
                                  <p:stCondLst>
                                    <p:cond delay="1000"/>
                                  </p:stCondLst>
                                  <p:childTnLst>
                                    <p:set>
                                      <p:cBhvr>
                                        <p:cTn id="29" dur="1" fill="hold">
                                          <p:stCondLst>
                                            <p:cond delay="0"/>
                                          </p:stCondLst>
                                        </p:cTn>
                                        <p:tgtEl>
                                          <p:spTgt spid="3"/>
                                        </p:tgtEl>
                                        <p:attrNameLst>
                                          <p:attrName>style.visibility</p:attrName>
                                        </p:attrNameLst>
                                      </p:cBhvr>
                                      <p:to>
                                        <p:strVal val="visible"/>
                                      </p:to>
                                    </p:set>
                                    <p:animEffect transition="in" filter="wheel(3)">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92B0E0-D001-4C13-80C5-EFCF0B7F9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2212" y="832832"/>
            <a:ext cx="2938788" cy="2214555"/>
          </a:xfrm>
          <a:prstGeom prst="rect">
            <a:avLst/>
          </a:prstGeom>
        </p:spPr>
      </p:pic>
      <p:pic>
        <p:nvPicPr>
          <p:cNvPr id="3" name="Picture 2">
            <a:extLst>
              <a:ext uri="{FF2B5EF4-FFF2-40B4-BE49-F238E27FC236}">
                <a16:creationId xmlns:a16="http://schemas.microsoft.com/office/drawing/2014/main" id="{4E5E1CB9-04B8-44CD-B199-39AECB6E0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3" b="3387"/>
          <a:stretch/>
        </p:blipFill>
        <p:spPr>
          <a:xfrm>
            <a:off x="1143000" y="3160891"/>
            <a:ext cx="3753293" cy="2839859"/>
          </a:xfrm>
          <a:prstGeom prst="rect">
            <a:avLst/>
          </a:prstGeom>
        </p:spPr>
      </p:pic>
      <p:pic>
        <p:nvPicPr>
          <p:cNvPr id="5" name="Picture 4">
            <a:extLst>
              <a:ext uri="{FF2B5EF4-FFF2-40B4-BE49-F238E27FC236}">
                <a16:creationId xmlns:a16="http://schemas.microsoft.com/office/drawing/2014/main" id="{86763862-4BD8-4938-823F-DF84F3BC76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630"/>
          <a:stretch/>
        </p:blipFill>
        <p:spPr>
          <a:xfrm>
            <a:off x="1143000" y="857250"/>
            <a:ext cx="3919212" cy="2303642"/>
          </a:xfrm>
          <a:prstGeom prst="rect">
            <a:avLst/>
          </a:prstGeom>
        </p:spPr>
      </p:pic>
      <p:pic>
        <p:nvPicPr>
          <p:cNvPr id="8" name="Picture 7">
            <a:extLst>
              <a:ext uri="{FF2B5EF4-FFF2-40B4-BE49-F238E27FC236}">
                <a16:creationId xmlns:a16="http://schemas.microsoft.com/office/drawing/2014/main" id="{8DB4B256-BF8F-4FE2-B732-1B82BBFCEF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 r="22376" b="1567"/>
          <a:stretch/>
        </p:blipFill>
        <p:spPr>
          <a:xfrm>
            <a:off x="4896292" y="3047387"/>
            <a:ext cx="3104708" cy="2953364"/>
          </a:xfrm>
          <a:prstGeom prst="rect">
            <a:avLst/>
          </a:prstGeom>
        </p:spPr>
      </p:pic>
      <p:sp>
        <p:nvSpPr>
          <p:cNvPr id="6" name="Slide Number Placeholder 5">
            <a:extLst>
              <a:ext uri="{FF2B5EF4-FFF2-40B4-BE49-F238E27FC236}">
                <a16:creationId xmlns:a16="http://schemas.microsoft.com/office/drawing/2014/main" id="{574B3C36-ED30-4B63-998E-803408EB40A9}"/>
              </a:ext>
            </a:extLst>
          </p:cNvPr>
          <p:cNvSpPr>
            <a:spLocks noGrp="1"/>
          </p:cNvSpPr>
          <p:nvPr>
            <p:ph type="sldNum" sz="quarter" idx="12"/>
          </p:nvPr>
        </p:nvSpPr>
        <p:spPr/>
        <p:txBody>
          <a:bodyPr/>
          <a:lstStyle/>
          <a:p>
            <a:fld id="{C5E9949C-382D-4862-AED5-6EC6470AF7DA}" type="slidenum">
              <a:rPr lang="en-US" smtClean="0">
                <a:solidFill>
                  <a:srgbClr val="000000"/>
                </a:solidFill>
              </a:rPr>
              <a:pPr/>
              <a:t>43</a:t>
            </a:fld>
            <a:endParaRPr lang="en-US" dirty="0">
              <a:solidFill>
                <a:srgbClr val="000000"/>
              </a:solidFill>
            </a:endParaRPr>
          </a:p>
        </p:txBody>
      </p:sp>
    </p:spTree>
    <p:extLst>
      <p:ext uri="{BB962C8B-B14F-4D97-AF65-F5344CB8AC3E}">
        <p14:creationId xmlns:p14="http://schemas.microsoft.com/office/powerpoint/2010/main" val="3461902873"/>
      </p:ext>
    </p:extLst>
  </p:cSld>
  <p:clrMapOvr>
    <a:masterClrMapping/>
  </p:clrMapOvr>
  <mc:AlternateContent xmlns:mc="http://schemas.openxmlformats.org/markup-compatibility/2006" xmlns:p14="http://schemas.microsoft.com/office/powerpoint/2010/main">
    <mc:Choice Requires="p14">
      <p:transition spd="slow" p14:dur="15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par>
                                <p:cTn id="8" presetID="22" presetClass="entr" presetSubtype="2"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3000"/>
                                        <p:tgtEl>
                                          <p:spTgt spid="7"/>
                                        </p:tgtEl>
                                      </p:cBhvr>
                                    </p:animEffect>
                                  </p:childTnLst>
                                </p:cTn>
                              </p:par>
                              <p:par>
                                <p:cTn id="11" presetID="2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3000"/>
                                        <p:tgtEl>
                                          <p:spTgt spid="3"/>
                                        </p:tgtEl>
                                      </p:cBhvr>
                                    </p:animEffect>
                                  </p:childTnLst>
                                </p:cTn>
                              </p:par>
                              <p:par>
                                <p:cTn id="14" presetID="22" presetClass="entr" presetSubtype="4"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27A872-7252-4A72-B1D3-54238D738B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14790"/>
          <a:stretch>
            <a:fillRect/>
          </a:stretch>
        </p:blipFill>
        <p:spPr bwMode="auto">
          <a:xfrm>
            <a:off x="4672013" y="3604023"/>
            <a:ext cx="3343275" cy="239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D5306A2E-EF4A-4461-9CA1-51D29A22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28" r="16019"/>
          <a:stretch>
            <a:fillRect/>
          </a:stretch>
        </p:blipFill>
        <p:spPr bwMode="auto">
          <a:xfrm>
            <a:off x="1143000" y="3202782"/>
            <a:ext cx="3530204" cy="279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390B9AD5-6984-4206-AA08-9997068BD8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0393"/>
          <a:stretch>
            <a:fillRect/>
          </a:stretch>
        </p:blipFill>
        <p:spPr bwMode="auto">
          <a:xfrm>
            <a:off x="1143000" y="852488"/>
            <a:ext cx="3530204" cy="236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1BCA59A-7DE7-49AB-8A02-31F050525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49" r="22850"/>
          <a:stretch>
            <a:fillRect/>
          </a:stretch>
        </p:blipFill>
        <p:spPr bwMode="auto">
          <a:xfrm>
            <a:off x="4672013" y="857250"/>
            <a:ext cx="3343275" cy="27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C6478ACF-8794-451D-AE6F-263970A8C4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2859" r="15263"/>
          <a:stretch>
            <a:fillRect/>
          </a:stretch>
        </p:blipFill>
        <p:spPr bwMode="auto">
          <a:xfrm>
            <a:off x="1135856" y="852488"/>
            <a:ext cx="2938463" cy="24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C83A6BD2-C154-4595-8058-B6BC10E885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4320" y="852488"/>
            <a:ext cx="3926681" cy="24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758F0E3D-15A0-4190-B2D7-8EC6E3209F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 t="1303" r="21758" b="7069"/>
          <a:stretch>
            <a:fillRect/>
          </a:stretch>
        </p:blipFill>
        <p:spPr bwMode="auto">
          <a:xfrm>
            <a:off x="1135856" y="3289699"/>
            <a:ext cx="3544491" cy="270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D7746B9B-4D13-4411-AE38-9E27AC7DCE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0550" y="3289697"/>
            <a:ext cx="3600450" cy="269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A3E08ABC-45E2-4812-969E-2B6E9A7C3B8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2129" y="821532"/>
            <a:ext cx="4323159" cy="264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12BFA0B-91D1-4A2C-88A9-884357381C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8714" y="833438"/>
            <a:ext cx="3612356" cy="270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B6EC74EE-F280-4C0A-98FF-3C2C90D34AB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35857" y="3412331"/>
            <a:ext cx="3437335"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0844343A-E753-45FA-83AC-9B0F3AFFF5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86288" y="34671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F8FBB-CE38-46EB-83BF-938EB20C84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4503" y="2343150"/>
            <a:ext cx="1890713" cy="252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25AF7A8-FE9C-4161-B57A-C9ABDC7C971C}"/>
              </a:ext>
            </a:extLst>
          </p:cNvPr>
          <p:cNvSpPr>
            <a:spLocks noGrp="1"/>
          </p:cNvSpPr>
          <p:nvPr>
            <p:ph type="sldNum" sz="quarter" idx="12"/>
          </p:nvPr>
        </p:nvSpPr>
        <p:spPr/>
        <p:txBody>
          <a:bodyPr/>
          <a:lstStyle/>
          <a:p>
            <a:fld id="{C5E9949C-382D-4862-AED5-6EC6470AF7DA}" type="slidenum">
              <a:rPr lang="en-US" smtClean="0">
                <a:solidFill>
                  <a:srgbClr val="000000"/>
                </a:solidFill>
              </a:rPr>
              <a:pPr/>
              <a:t>44</a:t>
            </a:fld>
            <a:endParaRPr lang="en-US" dirty="0">
              <a:solidFill>
                <a:srgbClr val="000000"/>
              </a:solidFill>
            </a:endParaRPr>
          </a:p>
        </p:txBody>
      </p:sp>
    </p:spTree>
    <p:extLst>
      <p:ext uri="{BB962C8B-B14F-4D97-AF65-F5344CB8AC3E}">
        <p14:creationId xmlns:p14="http://schemas.microsoft.com/office/powerpoint/2010/main" val="1795686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3000" fill="hold"/>
                                        <p:tgtEl>
                                          <p:spTgt spid="30"/>
                                        </p:tgtEl>
                                        <p:attrNameLst>
                                          <p:attrName>ppt_x</p:attrName>
                                        </p:attrNameLst>
                                      </p:cBhvr>
                                      <p:tavLst>
                                        <p:tav tm="0">
                                          <p:val>
                                            <p:strVal val="0-#ppt_w/2"/>
                                          </p:val>
                                        </p:tav>
                                        <p:tav tm="100000">
                                          <p:val>
                                            <p:strVal val="#ppt_x"/>
                                          </p:val>
                                        </p:tav>
                                      </p:tavLst>
                                    </p:anim>
                                    <p:anim calcmode="lin" valueType="num">
                                      <p:cBhvr additive="base">
                                        <p:cTn id="8" dur="30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1+#ppt_w/2"/>
                                          </p:val>
                                        </p:tav>
                                        <p:tav tm="100000">
                                          <p:val>
                                            <p:strVal val="#ppt_x"/>
                                          </p:val>
                                        </p:tav>
                                      </p:tavLst>
                                    </p:anim>
                                    <p:anim calcmode="lin" valueType="num">
                                      <p:cBhvr additive="base">
                                        <p:cTn id="12" dur="3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3000" fill="hold"/>
                                        <p:tgtEl>
                                          <p:spTgt spid="24"/>
                                        </p:tgtEl>
                                        <p:attrNameLst>
                                          <p:attrName>ppt_x</p:attrName>
                                        </p:attrNameLst>
                                      </p:cBhvr>
                                      <p:tavLst>
                                        <p:tav tm="0">
                                          <p:val>
                                            <p:strVal val="0-#ppt_w/2"/>
                                          </p:val>
                                        </p:tav>
                                        <p:tav tm="100000">
                                          <p:val>
                                            <p:strVal val="#ppt_x"/>
                                          </p:val>
                                        </p:tav>
                                      </p:tavLst>
                                    </p:anim>
                                    <p:anim calcmode="lin" valueType="num">
                                      <p:cBhvr additive="base">
                                        <p:cTn id="16" dur="30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3000" fill="hold"/>
                                        <p:tgtEl>
                                          <p:spTgt spid="20"/>
                                        </p:tgtEl>
                                        <p:attrNameLst>
                                          <p:attrName>ppt_x</p:attrName>
                                        </p:attrNameLst>
                                      </p:cBhvr>
                                      <p:tavLst>
                                        <p:tav tm="0">
                                          <p:val>
                                            <p:strVal val="1+#ppt_w/2"/>
                                          </p:val>
                                        </p:tav>
                                        <p:tav tm="100000">
                                          <p:val>
                                            <p:strVal val="#ppt_x"/>
                                          </p:val>
                                        </p:tav>
                                      </p:tavLst>
                                    </p:anim>
                                    <p:anim calcmode="lin" valueType="num">
                                      <p:cBhvr additive="base">
                                        <p:cTn id="20" dur="3000" fill="hold"/>
                                        <p:tgtEl>
                                          <p:spTgt spid="20"/>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3000"/>
                            </p:stCondLst>
                            <p:childTnLst>
                              <p:par>
                                <p:cTn id="22" presetID="6" presetClass="entr" presetSubtype="32" fill="hold" nodeType="afterEffect">
                                  <p:stCondLst>
                                    <p:cond delay="2000"/>
                                  </p:stCondLst>
                                  <p:childTnLst>
                                    <p:set>
                                      <p:cBhvr>
                                        <p:cTn id="23" dur="1" fill="hold">
                                          <p:stCondLst>
                                            <p:cond delay="0"/>
                                          </p:stCondLst>
                                        </p:cTn>
                                        <p:tgtEl>
                                          <p:spTgt spid="22"/>
                                        </p:tgtEl>
                                        <p:attrNameLst>
                                          <p:attrName>style.visibility</p:attrName>
                                        </p:attrNameLst>
                                      </p:cBhvr>
                                      <p:to>
                                        <p:strVal val="visible"/>
                                      </p:to>
                                    </p:set>
                                    <p:animEffect transition="in" filter="circle(out)">
                                      <p:cBhvr>
                                        <p:cTn id="24" dur="3000"/>
                                        <p:tgtEl>
                                          <p:spTgt spid="22"/>
                                        </p:tgtEl>
                                      </p:cBhvr>
                                    </p:animEffect>
                                  </p:childTnLst>
                                </p:cTn>
                              </p:par>
                              <p:par>
                                <p:cTn id="25" presetID="6" presetClass="entr" presetSubtype="32" fill="hold" nodeType="withEffect">
                                  <p:stCondLst>
                                    <p:cond delay="2000"/>
                                  </p:stCondLst>
                                  <p:childTnLst>
                                    <p:set>
                                      <p:cBhvr>
                                        <p:cTn id="26" dur="1" fill="hold">
                                          <p:stCondLst>
                                            <p:cond delay="0"/>
                                          </p:stCondLst>
                                        </p:cTn>
                                        <p:tgtEl>
                                          <p:spTgt spid="50"/>
                                        </p:tgtEl>
                                        <p:attrNameLst>
                                          <p:attrName>style.visibility</p:attrName>
                                        </p:attrNameLst>
                                      </p:cBhvr>
                                      <p:to>
                                        <p:strVal val="visible"/>
                                      </p:to>
                                    </p:set>
                                    <p:animEffect transition="in" filter="circle(out)">
                                      <p:cBhvr>
                                        <p:cTn id="27" dur="3000"/>
                                        <p:tgtEl>
                                          <p:spTgt spid="50"/>
                                        </p:tgtEl>
                                      </p:cBhvr>
                                    </p:animEffect>
                                  </p:childTnLst>
                                </p:cTn>
                              </p:par>
                              <p:par>
                                <p:cTn id="28" presetID="6" presetClass="entr" presetSubtype="32" fill="hold" nodeType="withEffect">
                                  <p:stCondLst>
                                    <p:cond delay="2000"/>
                                  </p:stCondLst>
                                  <p:childTnLst>
                                    <p:set>
                                      <p:cBhvr>
                                        <p:cTn id="29" dur="1" fill="hold">
                                          <p:stCondLst>
                                            <p:cond delay="0"/>
                                          </p:stCondLst>
                                        </p:cTn>
                                        <p:tgtEl>
                                          <p:spTgt spid="28"/>
                                        </p:tgtEl>
                                        <p:attrNameLst>
                                          <p:attrName>style.visibility</p:attrName>
                                        </p:attrNameLst>
                                      </p:cBhvr>
                                      <p:to>
                                        <p:strVal val="visible"/>
                                      </p:to>
                                    </p:set>
                                    <p:animEffect transition="in" filter="circle(out)">
                                      <p:cBhvr>
                                        <p:cTn id="30" dur="3000"/>
                                        <p:tgtEl>
                                          <p:spTgt spid="28"/>
                                        </p:tgtEl>
                                      </p:cBhvr>
                                    </p:animEffect>
                                  </p:childTnLst>
                                </p:cTn>
                              </p:par>
                              <p:par>
                                <p:cTn id="31" presetID="6" presetClass="entr" presetSubtype="32" fill="hold" nodeType="withEffect">
                                  <p:stCondLst>
                                    <p:cond delay="2000"/>
                                  </p:stCondLst>
                                  <p:childTnLst>
                                    <p:set>
                                      <p:cBhvr>
                                        <p:cTn id="32" dur="1" fill="hold">
                                          <p:stCondLst>
                                            <p:cond delay="0"/>
                                          </p:stCondLst>
                                        </p:cTn>
                                        <p:tgtEl>
                                          <p:spTgt spid="23"/>
                                        </p:tgtEl>
                                        <p:attrNameLst>
                                          <p:attrName>style.visibility</p:attrName>
                                        </p:attrNameLst>
                                      </p:cBhvr>
                                      <p:to>
                                        <p:strVal val="visible"/>
                                      </p:to>
                                    </p:set>
                                    <p:animEffect transition="in" filter="circle(out)">
                                      <p:cBhvr>
                                        <p:cTn id="33" dur="3000"/>
                                        <p:tgtEl>
                                          <p:spTgt spid="23"/>
                                        </p:tgtEl>
                                      </p:cBhvr>
                                    </p:animEffect>
                                  </p:childTnLst>
                                </p:cTn>
                              </p:par>
                            </p:childTnLst>
                          </p:cTn>
                        </p:par>
                        <p:par>
                          <p:cTn id="34" fill="hold" nodeType="afterGroup">
                            <p:stCondLst>
                              <p:cond delay="8000"/>
                            </p:stCondLst>
                            <p:childTnLst>
                              <p:par>
                                <p:cTn id="35" presetID="14" presetClass="entr" presetSubtype="5" fill="hold" nodeType="afterEffect">
                                  <p:stCondLst>
                                    <p:cond delay="2000"/>
                                  </p:stCondLst>
                                  <p:childTnLst>
                                    <p:set>
                                      <p:cBhvr>
                                        <p:cTn id="36" dur="1" fill="hold">
                                          <p:stCondLst>
                                            <p:cond delay="0"/>
                                          </p:stCondLst>
                                        </p:cTn>
                                        <p:tgtEl>
                                          <p:spTgt spid="26"/>
                                        </p:tgtEl>
                                        <p:attrNameLst>
                                          <p:attrName>style.visibility</p:attrName>
                                        </p:attrNameLst>
                                      </p:cBhvr>
                                      <p:to>
                                        <p:strVal val="visible"/>
                                      </p:to>
                                    </p:set>
                                    <p:animEffect transition="in" filter="randombar(vertical)">
                                      <p:cBhvr>
                                        <p:cTn id="37" dur="3000"/>
                                        <p:tgtEl>
                                          <p:spTgt spid="26"/>
                                        </p:tgtEl>
                                      </p:cBhvr>
                                    </p:animEffect>
                                  </p:childTnLst>
                                </p:cTn>
                              </p:par>
                              <p:par>
                                <p:cTn id="38" presetID="14" presetClass="entr" presetSubtype="5" fill="hold" nodeType="withEffect">
                                  <p:stCondLst>
                                    <p:cond delay="2000"/>
                                  </p:stCondLst>
                                  <p:childTnLst>
                                    <p:set>
                                      <p:cBhvr>
                                        <p:cTn id="39" dur="1" fill="hold">
                                          <p:stCondLst>
                                            <p:cond delay="0"/>
                                          </p:stCondLst>
                                        </p:cTn>
                                        <p:tgtEl>
                                          <p:spTgt spid="27"/>
                                        </p:tgtEl>
                                        <p:attrNameLst>
                                          <p:attrName>style.visibility</p:attrName>
                                        </p:attrNameLst>
                                      </p:cBhvr>
                                      <p:to>
                                        <p:strVal val="visible"/>
                                      </p:to>
                                    </p:set>
                                    <p:animEffect transition="in" filter="randombar(vertical)">
                                      <p:cBhvr>
                                        <p:cTn id="40" dur="3000"/>
                                        <p:tgtEl>
                                          <p:spTgt spid="27"/>
                                        </p:tgtEl>
                                      </p:cBhvr>
                                    </p:animEffect>
                                  </p:childTnLst>
                                </p:cTn>
                              </p:par>
                              <p:par>
                                <p:cTn id="41" presetID="14" presetClass="entr" presetSubtype="5" fill="hold" nodeType="withEffect">
                                  <p:stCondLst>
                                    <p:cond delay="2000"/>
                                  </p:stCondLst>
                                  <p:childTnLst>
                                    <p:set>
                                      <p:cBhvr>
                                        <p:cTn id="42" dur="1" fill="hold">
                                          <p:stCondLst>
                                            <p:cond delay="0"/>
                                          </p:stCondLst>
                                        </p:cTn>
                                        <p:tgtEl>
                                          <p:spTgt spid="25"/>
                                        </p:tgtEl>
                                        <p:attrNameLst>
                                          <p:attrName>style.visibility</p:attrName>
                                        </p:attrNameLst>
                                      </p:cBhvr>
                                      <p:to>
                                        <p:strVal val="visible"/>
                                      </p:to>
                                    </p:set>
                                    <p:animEffect transition="in" filter="randombar(vertical)">
                                      <p:cBhvr>
                                        <p:cTn id="43" dur="3000"/>
                                        <p:tgtEl>
                                          <p:spTgt spid="25"/>
                                        </p:tgtEl>
                                      </p:cBhvr>
                                    </p:animEffect>
                                  </p:childTnLst>
                                </p:cTn>
                              </p:par>
                              <p:par>
                                <p:cTn id="44" presetID="14" presetClass="entr" presetSubtype="5" fill="hold" nodeType="withEffect">
                                  <p:stCondLst>
                                    <p:cond delay="2000"/>
                                  </p:stCondLst>
                                  <p:childTnLst>
                                    <p:set>
                                      <p:cBhvr>
                                        <p:cTn id="45" dur="1" fill="hold">
                                          <p:stCondLst>
                                            <p:cond delay="0"/>
                                          </p:stCondLst>
                                        </p:cTn>
                                        <p:tgtEl>
                                          <p:spTgt spid="29"/>
                                        </p:tgtEl>
                                        <p:attrNameLst>
                                          <p:attrName>style.visibility</p:attrName>
                                        </p:attrNameLst>
                                      </p:cBhvr>
                                      <p:to>
                                        <p:strVal val="visible"/>
                                      </p:to>
                                    </p:set>
                                    <p:animEffect transition="in" filter="randombar(vertical)">
                                      <p:cBhvr>
                                        <p:cTn id="46" dur="3000"/>
                                        <p:tgtEl>
                                          <p:spTgt spid="29"/>
                                        </p:tgtEl>
                                      </p:cBhvr>
                                    </p:animEffect>
                                  </p:childTnLst>
                                </p:cTn>
                              </p:par>
                            </p:childTnLst>
                          </p:cTn>
                        </p:par>
                        <p:par>
                          <p:cTn id="47" fill="hold">
                            <p:stCondLst>
                              <p:cond delay="13000"/>
                            </p:stCondLst>
                            <p:childTnLst>
                              <p:par>
                                <p:cTn id="48" presetID="31" presetClass="entr" presetSubtype="0" fill="hold" nodeType="afterEffect">
                                  <p:stCondLst>
                                    <p:cond delay="1000"/>
                                  </p:stCondLst>
                                  <p:childTnLst>
                                    <p:set>
                                      <p:cBhvr>
                                        <p:cTn id="49" dur="1" fill="hold">
                                          <p:stCondLst>
                                            <p:cond delay="0"/>
                                          </p:stCondLst>
                                        </p:cTn>
                                        <p:tgtEl>
                                          <p:spTgt spid="4"/>
                                        </p:tgtEl>
                                        <p:attrNameLst>
                                          <p:attrName>style.visibility</p:attrName>
                                        </p:attrNameLst>
                                      </p:cBhvr>
                                      <p:to>
                                        <p:strVal val="visible"/>
                                      </p:to>
                                    </p:set>
                                    <p:anim calcmode="lin" valueType="num">
                                      <p:cBhvr>
                                        <p:cTn id="50" dur="3000" fill="hold"/>
                                        <p:tgtEl>
                                          <p:spTgt spid="4"/>
                                        </p:tgtEl>
                                        <p:attrNameLst>
                                          <p:attrName>ppt_w</p:attrName>
                                        </p:attrNameLst>
                                      </p:cBhvr>
                                      <p:tavLst>
                                        <p:tav tm="0">
                                          <p:val>
                                            <p:fltVal val="0"/>
                                          </p:val>
                                        </p:tav>
                                        <p:tav tm="100000">
                                          <p:val>
                                            <p:strVal val="#ppt_w"/>
                                          </p:val>
                                        </p:tav>
                                      </p:tavLst>
                                    </p:anim>
                                    <p:anim calcmode="lin" valueType="num">
                                      <p:cBhvr>
                                        <p:cTn id="51" dur="3000" fill="hold"/>
                                        <p:tgtEl>
                                          <p:spTgt spid="4"/>
                                        </p:tgtEl>
                                        <p:attrNameLst>
                                          <p:attrName>ppt_h</p:attrName>
                                        </p:attrNameLst>
                                      </p:cBhvr>
                                      <p:tavLst>
                                        <p:tav tm="0">
                                          <p:val>
                                            <p:fltVal val="0"/>
                                          </p:val>
                                        </p:tav>
                                        <p:tav tm="100000">
                                          <p:val>
                                            <p:strVal val="#ppt_h"/>
                                          </p:val>
                                        </p:tav>
                                      </p:tavLst>
                                    </p:anim>
                                    <p:anim calcmode="lin" valueType="num">
                                      <p:cBhvr>
                                        <p:cTn id="52" dur="3000" fill="hold"/>
                                        <p:tgtEl>
                                          <p:spTgt spid="4"/>
                                        </p:tgtEl>
                                        <p:attrNameLst>
                                          <p:attrName>style.rotation</p:attrName>
                                        </p:attrNameLst>
                                      </p:cBhvr>
                                      <p:tavLst>
                                        <p:tav tm="0">
                                          <p:val>
                                            <p:fltVal val="90"/>
                                          </p:val>
                                        </p:tav>
                                        <p:tav tm="100000">
                                          <p:val>
                                            <p:fltVal val="0"/>
                                          </p:val>
                                        </p:tav>
                                      </p:tavLst>
                                    </p:anim>
                                    <p:animEffect transition="in" filter="fade">
                                      <p:cBhvr>
                                        <p:cTn id="5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E3AC-6921-4E16-BC4A-DBEAE7E8866A}"/>
              </a:ext>
            </a:extLst>
          </p:cNvPr>
          <p:cNvSpPr>
            <a:spLocks noGrp="1"/>
          </p:cNvSpPr>
          <p:nvPr>
            <p:ph type="title"/>
          </p:nvPr>
        </p:nvSpPr>
        <p:spPr/>
        <p:txBody>
          <a:bodyPr/>
          <a:lstStyle/>
          <a:p>
            <a:r>
              <a:rPr lang="en-US" dirty="0"/>
              <a:t>Next Steps…</a:t>
            </a:r>
            <a:endParaRPr lang="en-GB" dirty="0"/>
          </a:p>
        </p:txBody>
      </p:sp>
      <p:sp>
        <p:nvSpPr>
          <p:cNvPr id="3" name="Content Placeholder 2">
            <a:extLst>
              <a:ext uri="{FF2B5EF4-FFF2-40B4-BE49-F238E27FC236}">
                <a16:creationId xmlns:a16="http://schemas.microsoft.com/office/drawing/2014/main" id="{B9BD65D8-BB21-4B42-BF57-7A9AF06E6704}"/>
              </a:ext>
            </a:extLst>
          </p:cNvPr>
          <p:cNvSpPr>
            <a:spLocks noGrp="1"/>
          </p:cNvSpPr>
          <p:nvPr>
            <p:ph idx="1"/>
          </p:nvPr>
        </p:nvSpPr>
        <p:spPr/>
        <p:txBody>
          <a:bodyPr/>
          <a:lstStyle/>
          <a:p>
            <a:pPr>
              <a:spcAft>
                <a:spcPts val="0"/>
              </a:spcAft>
            </a:pPr>
            <a:r>
              <a:rPr lang="en-GB" sz="2400" dirty="0">
                <a:effectLst/>
                <a:ea typeface="Calibri" panose="020F0502020204030204" pitchFamily="34" charset="0"/>
              </a:rPr>
              <a:t>Please now review Part 3 of the MHAs training that includes:</a:t>
            </a:r>
          </a:p>
          <a:p>
            <a:pPr>
              <a:spcAft>
                <a:spcPts val="0"/>
              </a:spcAft>
            </a:pPr>
            <a:endParaRPr lang="en-GB" sz="2400" dirty="0">
              <a:effectLst/>
              <a:ea typeface="Calibri" panose="020F0502020204030204" pitchFamily="34" charset="0"/>
            </a:endParaRPr>
          </a:p>
          <a:p>
            <a:pPr lvl="1" indent="-342900">
              <a:spcAft>
                <a:spcPts val="0"/>
              </a:spcAft>
              <a:buFont typeface="Wingdings" panose="05000000000000000000" pitchFamily="2" charset="2"/>
              <a:buChar char="Ø"/>
            </a:pPr>
            <a:r>
              <a:rPr lang="en-GB" sz="2400" dirty="0">
                <a:solidFill>
                  <a:schemeClr val="accent6"/>
                </a:solidFill>
                <a:effectLst/>
                <a:ea typeface="Times New Roman" panose="02020603050405020304" pitchFamily="18" charset="0"/>
              </a:rPr>
              <a:t>Mentoring Scheme</a:t>
            </a:r>
            <a:endParaRPr lang="en-GB" sz="2400" dirty="0">
              <a:solidFill>
                <a:schemeClr val="accent6"/>
              </a:solidFill>
              <a:effectLst/>
              <a:ea typeface="Calibri" panose="020F0502020204030204" pitchFamily="34" charset="0"/>
            </a:endParaRPr>
          </a:p>
          <a:p>
            <a:pPr lvl="1" indent="-342900">
              <a:spcAft>
                <a:spcPts val="0"/>
              </a:spcAft>
              <a:buFont typeface="Wingdings" panose="05000000000000000000" pitchFamily="2" charset="2"/>
              <a:buChar char="Ø"/>
            </a:pPr>
            <a:r>
              <a:rPr lang="en-GB" sz="2400" dirty="0">
                <a:solidFill>
                  <a:schemeClr val="accent6"/>
                </a:solidFill>
                <a:effectLst/>
                <a:ea typeface="Times New Roman" panose="02020603050405020304" pitchFamily="18" charset="0"/>
              </a:rPr>
              <a:t>Debrief Allies</a:t>
            </a:r>
            <a:endParaRPr lang="en-GB" sz="2400" dirty="0">
              <a:solidFill>
                <a:schemeClr val="accent6"/>
              </a:solidFill>
              <a:effectLst/>
              <a:ea typeface="Calibri" panose="020F0502020204030204" pitchFamily="34" charset="0"/>
            </a:endParaRPr>
          </a:p>
          <a:p>
            <a:pPr lvl="1" indent="-342900">
              <a:spcAft>
                <a:spcPts val="0"/>
              </a:spcAft>
              <a:buFont typeface="Wingdings" panose="05000000000000000000" pitchFamily="2" charset="2"/>
              <a:buChar char="Ø"/>
            </a:pPr>
            <a:r>
              <a:rPr lang="en-GB" sz="2400" dirty="0">
                <a:solidFill>
                  <a:schemeClr val="accent6"/>
                </a:solidFill>
                <a:effectLst/>
                <a:ea typeface="Times New Roman" panose="02020603050405020304" pitchFamily="18" charset="0"/>
              </a:rPr>
              <a:t>SPOC Guide</a:t>
            </a:r>
          </a:p>
          <a:p>
            <a:pPr lvl="1" indent="-342900">
              <a:spcAft>
                <a:spcPts val="0"/>
              </a:spcAft>
              <a:buFont typeface="Wingdings" panose="05000000000000000000" pitchFamily="2" charset="2"/>
              <a:buChar char="Ø"/>
            </a:pPr>
            <a:r>
              <a:rPr lang="en-GB" sz="2400" dirty="0">
                <a:solidFill>
                  <a:schemeClr val="accent6"/>
                </a:solidFill>
                <a:effectLst/>
                <a:ea typeface="Times New Roman" panose="02020603050405020304" pitchFamily="18" charset="0"/>
              </a:rPr>
              <a:t>Next Steps Document</a:t>
            </a:r>
          </a:p>
          <a:p>
            <a:pPr lvl="1" indent="-342900">
              <a:spcAft>
                <a:spcPts val="0"/>
              </a:spcAft>
              <a:buFont typeface="Wingdings" panose="05000000000000000000" pitchFamily="2" charset="2"/>
              <a:buChar char="Ø"/>
            </a:pPr>
            <a:r>
              <a:rPr lang="en-GB" sz="2400" dirty="0">
                <a:solidFill>
                  <a:schemeClr val="accent6"/>
                </a:solidFill>
                <a:ea typeface="Calibri" panose="020F0502020204030204" pitchFamily="34" charset="0"/>
              </a:rPr>
              <a:t>Your Wellbeing </a:t>
            </a:r>
          </a:p>
          <a:p>
            <a:pPr marL="400050" lvl="1" indent="0">
              <a:spcAft>
                <a:spcPts val="0"/>
              </a:spcAft>
              <a:buNone/>
            </a:pPr>
            <a:endParaRPr lang="en-GB" sz="2400" dirty="0">
              <a:solidFill>
                <a:schemeClr val="accent6"/>
              </a:solidFill>
              <a:effectLst/>
              <a:ea typeface="Calibri" panose="020F0502020204030204" pitchFamily="34" charset="0"/>
            </a:endParaRPr>
          </a:p>
          <a:p>
            <a:pPr marL="400050" lvl="1" indent="0">
              <a:spcAft>
                <a:spcPts val="0"/>
              </a:spcAft>
              <a:buNone/>
            </a:pPr>
            <a:endParaRPr lang="en-GB" sz="2400" dirty="0">
              <a:solidFill>
                <a:schemeClr val="accent6"/>
              </a:solidFill>
              <a:effectLst/>
              <a:ea typeface="Calibri" panose="020F0502020204030204" pitchFamily="34" charset="0"/>
            </a:endParaRPr>
          </a:p>
          <a:p>
            <a:endParaRPr lang="en-GB" dirty="0"/>
          </a:p>
        </p:txBody>
      </p:sp>
    </p:spTree>
    <p:extLst>
      <p:ext uri="{BB962C8B-B14F-4D97-AF65-F5344CB8AC3E}">
        <p14:creationId xmlns:p14="http://schemas.microsoft.com/office/powerpoint/2010/main" val="3944781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76056" y="6051822"/>
            <a:ext cx="3771920" cy="617538"/>
            <a:chOff x="5076056" y="5938160"/>
            <a:chExt cx="3771920" cy="617538"/>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2466" t="16740" r="13297" b="13553"/>
            <a:stretch>
              <a:fillRect/>
            </a:stretch>
          </p:blipFill>
          <p:spPr bwMode="auto">
            <a:xfrm>
              <a:off x="5076056" y="6081036"/>
              <a:ext cx="8080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Description: Description: Picture 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7015" y="5938160"/>
              <a:ext cx="4508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IP Logo"/>
            <p:cNvPicPr>
              <a:picLocks noChangeAspect="1" noChangeArrowheads="1"/>
            </p:cNvPicPr>
            <p:nvPr/>
          </p:nvPicPr>
          <p:blipFill>
            <a:blip r:embed="rId5" cstate="print">
              <a:extLst>
                <a:ext uri="{28A0092B-C50C-407E-A947-70E740481C1C}">
                  <a14:useLocalDpi xmlns:a14="http://schemas.microsoft.com/office/drawing/2010/main" val="0"/>
                </a:ext>
              </a:extLst>
            </a:blip>
            <a:srcRect l="2444"/>
            <a:stretch>
              <a:fillRect/>
            </a:stretch>
          </p:blipFill>
          <p:spPr bwMode="auto">
            <a:xfrm>
              <a:off x="6653079" y="6169936"/>
              <a:ext cx="1188231"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27001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3576" y="6020711"/>
              <a:ext cx="914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1"/>
          <p:cNvSpPr>
            <a:spLocks noChangeArrowheads="1"/>
          </p:cNvSpPr>
          <p:nvPr/>
        </p:nvSpPr>
        <p:spPr bwMode="auto">
          <a:xfrm>
            <a:off x="3115124" y="3555012"/>
            <a:ext cx="30056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800" b="1" dirty="0">
                <a:solidFill>
                  <a:schemeClr val="bg1"/>
                </a:solidFill>
                <a:latin typeface="Arial Narrow" pitchFamily="34" charset="0"/>
                <a:cs typeface="Times New Roman" pitchFamily="18" charset="0"/>
              </a:rPr>
              <a:t>Title of Presentation</a:t>
            </a:r>
            <a:endParaRPr kumimoji="0" lang="en-GB" sz="1800" b="0" i="0" u="none" strike="noStrike" cap="none" normalizeH="0" baseline="0" dirty="0">
              <a:ln>
                <a:noFill/>
              </a:ln>
              <a:solidFill>
                <a:schemeClr val="bg1"/>
              </a:solidFill>
              <a:effectLst/>
              <a:latin typeface="Arial Narrow" pitchFamily="34" charset="0"/>
              <a:cs typeface="Arial" pitchFamily="34" charset="0"/>
            </a:endParaRPr>
          </a:p>
        </p:txBody>
      </p:sp>
      <p:sp>
        <p:nvSpPr>
          <p:cNvPr id="14" name="TextBox 13">
            <a:extLst>
              <a:ext uri="{FF2B5EF4-FFF2-40B4-BE49-F238E27FC236}">
                <a16:creationId xmlns:a16="http://schemas.microsoft.com/office/drawing/2014/main" id="{340AD0DE-5C96-43CA-9C51-E55270F19D76}"/>
              </a:ext>
            </a:extLst>
          </p:cNvPr>
          <p:cNvSpPr txBox="1"/>
          <p:nvPr/>
        </p:nvSpPr>
        <p:spPr>
          <a:xfrm>
            <a:off x="632641" y="1583032"/>
            <a:ext cx="8186430" cy="2308324"/>
          </a:xfrm>
          <a:prstGeom prst="rect">
            <a:avLst/>
          </a:prstGeom>
          <a:noFill/>
        </p:spPr>
        <p:txBody>
          <a:bodyPr wrap="square" rtlCol="0">
            <a:spAutoFit/>
          </a:bodyPr>
          <a:lstStyle/>
          <a:p>
            <a:pPr algn="ctr"/>
            <a:r>
              <a:rPr lang="en-GB" sz="2400" b="1" dirty="0">
                <a:solidFill>
                  <a:srgbClr val="002060"/>
                </a:solidFill>
              </a:rPr>
              <a:t>Thank you for joining your </a:t>
            </a:r>
          </a:p>
          <a:p>
            <a:pPr algn="ctr"/>
            <a:r>
              <a:rPr lang="en-GB" sz="2400" b="1" dirty="0">
                <a:solidFill>
                  <a:srgbClr val="002060"/>
                </a:solidFill>
              </a:rPr>
              <a:t>Mental Health Allies Training</a:t>
            </a:r>
            <a:endParaRPr lang="en-GB" sz="2400" dirty="0">
              <a:solidFill>
                <a:srgbClr val="002060"/>
              </a:solidFill>
            </a:endParaRPr>
          </a:p>
          <a:p>
            <a:pPr algn="ctr"/>
            <a:r>
              <a:rPr lang="en-GB" sz="2400" b="1" dirty="0">
                <a:solidFill>
                  <a:srgbClr val="002060"/>
                </a:solidFill>
              </a:rPr>
              <a:t>Part 2 -Virtual Workshop</a:t>
            </a:r>
          </a:p>
          <a:p>
            <a:pPr algn="ctr"/>
            <a:endParaRPr lang="en-GB" sz="3200" b="1" dirty="0">
              <a:solidFill>
                <a:srgbClr val="002060"/>
              </a:solidFill>
              <a:latin typeface="Arial Narrow" panose="020B0606020202030204" pitchFamily="34" charset="0"/>
              <a:ea typeface="Calibri" panose="020F0502020204030204" pitchFamily="34" charset="0"/>
            </a:endParaRPr>
          </a:p>
          <a:p>
            <a:pPr algn="ctr"/>
            <a:r>
              <a:rPr lang="en-GB" sz="4000" b="1" dirty="0">
                <a:solidFill>
                  <a:srgbClr val="002060"/>
                </a:solidFill>
                <a:latin typeface="Arial Narrow" panose="020B0606020202030204" pitchFamily="34" charset="0"/>
                <a:ea typeface="Calibri" panose="020F0502020204030204" pitchFamily="34" charset="0"/>
              </a:rPr>
              <a:t>Any Questions?</a:t>
            </a:r>
            <a:endParaRPr lang="en-US" sz="4000" b="1" dirty="0">
              <a:solidFill>
                <a:srgbClr val="002060"/>
              </a:solidFill>
              <a:latin typeface="Arial Narrow" panose="020B0606020202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8BE9F407-CA9B-40A8-91E5-F927041D16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741" y="5827712"/>
            <a:ext cx="1145738" cy="894631"/>
          </a:xfrm>
          <a:prstGeom prst="rect">
            <a:avLst/>
          </a:prstGeom>
        </p:spPr>
      </p:pic>
      <p:pic>
        <p:nvPicPr>
          <p:cNvPr id="15" name="Picture 14">
            <a:extLst>
              <a:ext uri="{FF2B5EF4-FFF2-40B4-BE49-F238E27FC236}">
                <a16:creationId xmlns:a16="http://schemas.microsoft.com/office/drawing/2014/main" id="{42B31B94-77E2-4C2C-8837-C71480740B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402" y="31489"/>
            <a:ext cx="1052349" cy="1052349"/>
          </a:xfrm>
          <a:prstGeom prst="rect">
            <a:avLst/>
          </a:prstGeom>
        </p:spPr>
      </p:pic>
      <p:pic>
        <p:nvPicPr>
          <p:cNvPr id="4" name="Picture 3">
            <a:extLst>
              <a:ext uri="{FF2B5EF4-FFF2-40B4-BE49-F238E27FC236}">
                <a16:creationId xmlns:a16="http://schemas.microsoft.com/office/drawing/2014/main" id="{F1C1CCCE-32F1-49AB-8E4D-09DD980E2FF5}"/>
              </a:ext>
            </a:extLst>
          </p:cNvPr>
          <p:cNvPicPr>
            <a:picLocks noChangeAspect="1"/>
          </p:cNvPicPr>
          <p:nvPr/>
        </p:nvPicPr>
        <p:blipFill rotWithShape="1">
          <a:blip r:embed="rId9">
            <a:extLst>
              <a:ext uri="{28A0092B-C50C-407E-A947-70E740481C1C}">
                <a14:useLocalDpi xmlns:a14="http://schemas.microsoft.com/office/drawing/2010/main" val="0"/>
              </a:ext>
            </a:extLst>
          </a:blip>
          <a:srcRect l="1" t="23208" r="-3601" b="26105"/>
          <a:stretch/>
        </p:blipFill>
        <p:spPr>
          <a:xfrm>
            <a:off x="1569401" y="5777148"/>
            <a:ext cx="1973590" cy="965572"/>
          </a:xfrm>
          <a:prstGeom prst="rect">
            <a:avLst/>
          </a:prstGeom>
        </p:spPr>
      </p:pic>
      <p:sp>
        <p:nvSpPr>
          <p:cNvPr id="2" name="TextBox 1">
            <a:extLst>
              <a:ext uri="{FF2B5EF4-FFF2-40B4-BE49-F238E27FC236}">
                <a16:creationId xmlns:a16="http://schemas.microsoft.com/office/drawing/2014/main" id="{2385E483-1411-4E6F-9FF1-18480FFE5E2F}"/>
              </a:ext>
            </a:extLst>
          </p:cNvPr>
          <p:cNvSpPr txBox="1"/>
          <p:nvPr/>
        </p:nvSpPr>
        <p:spPr>
          <a:xfrm>
            <a:off x="1" y="4483494"/>
            <a:ext cx="9144000" cy="1354217"/>
          </a:xfrm>
          <a:prstGeom prst="rect">
            <a:avLst/>
          </a:prstGeom>
          <a:noFill/>
        </p:spPr>
        <p:txBody>
          <a:bodyPr wrap="square" rtlCol="0">
            <a:spAutoFit/>
          </a:bodyPr>
          <a:lstStyle/>
          <a:p>
            <a:pPr algn="ctr"/>
            <a:r>
              <a:rPr lang="en-GB" sz="2800" dirty="0">
                <a:latin typeface="Arial Narrow" panose="020B0606020202030204" pitchFamily="34" charset="0"/>
                <a:hlinkClick r:id="rId10"/>
              </a:rPr>
              <a:t>MentalHealthAllies@Justice.gov.uk</a:t>
            </a:r>
            <a:r>
              <a:rPr lang="en-GB" sz="2800" dirty="0">
                <a:latin typeface="Arial Narrow" panose="020B0606020202030204" pitchFamily="34" charset="0"/>
              </a:rPr>
              <a:t> </a:t>
            </a:r>
          </a:p>
          <a:p>
            <a:endParaRPr lang="en-GB" dirty="0">
              <a:latin typeface="Arial Narrow" panose="020B0606020202030204" pitchFamily="34" charset="0"/>
              <a:hlinkClick r:id="rId11"/>
            </a:endParaRPr>
          </a:p>
          <a:p>
            <a:pPr algn="ctr"/>
            <a:r>
              <a:rPr lang="en-GB" dirty="0">
                <a:latin typeface="Arial Narrow" panose="020B0606020202030204" pitchFamily="34" charset="0"/>
                <a:hlinkClick r:id="rId11"/>
              </a:rPr>
              <a:t>https://intranet.justice.gov.uk/guidance/hr/support-and-wellbeing/mental-wellbeing/mental-health-allies/</a:t>
            </a:r>
            <a:endParaRPr lang="en-GB" dirty="0">
              <a:latin typeface="Arial Narrow" panose="020B0606020202030204" pitchFamily="34" charset="0"/>
            </a:endParaRPr>
          </a:p>
          <a:p>
            <a:endParaRPr lang="en-GB" dirty="0"/>
          </a:p>
        </p:txBody>
      </p:sp>
    </p:spTree>
    <p:extLst>
      <p:ext uri="{BB962C8B-B14F-4D97-AF65-F5344CB8AC3E}">
        <p14:creationId xmlns:p14="http://schemas.microsoft.com/office/powerpoint/2010/main" val="392717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7FC546-63F5-47A4-BFB6-FEDB24F7A609}"/>
              </a:ext>
            </a:extLst>
          </p:cNvPr>
          <p:cNvSpPr>
            <a:spLocks noGrp="1"/>
          </p:cNvSpPr>
          <p:nvPr>
            <p:ph idx="1"/>
          </p:nvPr>
        </p:nvSpPr>
        <p:spPr/>
        <p:txBody>
          <a:bodyPr/>
          <a:lstStyle/>
          <a:p>
            <a:pPr lvl="0"/>
            <a:r>
              <a:rPr lang="en-GB" dirty="0"/>
              <a:t>Give information to help employees make </a:t>
            </a:r>
            <a:r>
              <a:rPr lang="en-GB" b="1" dirty="0">
                <a:solidFill>
                  <a:srgbClr val="00B0F0"/>
                </a:solidFill>
              </a:rPr>
              <a:t>informed choices </a:t>
            </a:r>
            <a:r>
              <a:rPr lang="en-GB" dirty="0"/>
              <a:t>on the options available to them.</a:t>
            </a:r>
          </a:p>
          <a:p>
            <a:pPr lvl="0"/>
            <a:endParaRPr lang="en-GB" dirty="0"/>
          </a:p>
          <a:p>
            <a:pPr lvl="0"/>
            <a:r>
              <a:rPr lang="en-GB" b="1" dirty="0">
                <a:solidFill>
                  <a:srgbClr val="00B0F0"/>
                </a:solidFill>
              </a:rPr>
              <a:t>Empower</a:t>
            </a:r>
            <a:r>
              <a:rPr lang="en-GB" dirty="0"/>
              <a:t> the individual so that they understand their situation more clearly, and have the confidence to make the choices that are right for them.</a:t>
            </a:r>
          </a:p>
          <a:p>
            <a:pPr marL="0" lvl="0" indent="0">
              <a:buNone/>
            </a:pPr>
            <a:r>
              <a:rPr lang="en-GB" dirty="0"/>
              <a:t> </a:t>
            </a:r>
          </a:p>
          <a:p>
            <a:pPr lvl="0"/>
            <a:r>
              <a:rPr lang="en-GB" dirty="0"/>
              <a:t>Abide by the </a:t>
            </a:r>
            <a:r>
              <a:rPr lang="en-GB" b="1" dirty="0">
                <a:solidFill>
                  <a:srgbClr val="00B0F0"/>
                </a:solidFill>
              </a:rPr>
              <a:t>confidentiality </a:t>
            </a:r>
            <a:r>
              <a:rPr lang="en-GB" dirty="0"/>
              <a:t>rules detailed in the Framework</a:t>
            </a:r>
          </a:p>
          <a:p>
            <a:pPr marL="0" lvl="0" indent="0">
              <a:buNone/>
            </a:pPr>
            <a:endParaRPr lang="en-GB" dirty="0"/>
          </a:p>
          <a:p>
            <a:pPr lvl="0"/>
            <a:r>
              <a:rPr lang="en-GB" b="1" dirty="0">
                <a:solidFill>
                  <a:srgbClr val="00B0F0"/>
                </a:solidFill>
              </a:rPr>
              <a:t>Challenge stigma and raise mental health awareness </a:t>
            </a:r>
            <a:r>
              <a:rPr lang="en-GB" dirty="0"/>
              <a:t>within the workplace</a:t>
            </a:r>
          </a:p>
          <a:p>
            <a:endParaRPr lang="en-GB" dirty="0"/>
          </a:p>
        </p:txBody>
      </p:sp>
      <p:sp>
        <p:nvSpPr>
          <p:cNvPr id="3" name="Title 2">
            <a:extLst>
              <a:ext uri="{FF2B5EF4-FFF2-40B4-BE49-F238E27FC236}">
                <a16:creationId xmlns:a16="http://schemas.microsoft.com/office/drawing/2014/main" id="{A78382F1-E968-4FC7-9830-BB519396FF19}"/>
              </a:ext>
            </a:extLst>
          </p:cNvPr>
          <p:cNvSpPr>
            <a:spLocks noGrp="1"/>
          </p:cNvSpPr>
          <p:nvPr>
            <p:ph type="title"/>
          </p:nvPr>
        </p:nvSpPr>
        <p:spPr/>
        <p:txBody>
          <a:bodyPr/>
          <a:lstStyle/>
          <a:p>
            <a:r>
              <a:rPr lang="en-US" dirty="0"/>
              <a:t>Introductions</a:t>
            </a:r>
            <a:br>
              <a:rPr lang="en-US" dirty="0"/>
            </a:br>
            <a:r>
              <a:rPr lang="en-US" i="1" dirty="0"/>
              <a:t>Your Role</a:t>
            </a:r>
            <a:endParaRPr lang="en-GB" dirty="0"/>
          </a:p>
        </p:txBody>
      </p:sp>
      <p:sp>
        <p:nvSpPr>
          <p:cNvPr id="4" name="TextBox 3">
            <a:extLst>
              <a:ext uri="{FF2B5EF4-FFF2-40B4-BE49-F238E27FC236}">
                <a16:creationId xmlns:a16="http://schemas.microsoft.com/office/drawing/2014/main" id="{50D2F904-8EEE-4B6B-B16D-5B90DE73AEAF}"/>
              </a:ext>
            </a:extLst>
          </p:cNvPr>
          <p:cNvSpPr txBox="1"/>
          <p:nvPr/>
        </p:nvSpPr>
        <p:spPr>
          <a:xfrm>
            <a:off x="0" y="6490507"/>
            <a:ext cx="356388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1, p. 5</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899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FC2AA-B3AC-48E0-A08E-06FB1A75C29F}"/>
              </a:ext>
            </a:extLst>
          </p:cNvPr>
          <p:cNvSpPr>
            <a:spLocks noGrp="1"/>
          </p:cNvSpPr>
          <p:nvPr>
            <p:ph idx="1"/>
          </p:nvPr>
        </p:nvSpPr>
        <p:spPr/>
        <p:txBody>
          <a:bodyPr/>
          <a:lstStyle/>
          <a:p>
            <a:pPr lvl="0"/>
            <a:r>
              <a:rPr lang="en-GB" sz="2000" b="1" dirty="0"/>
              <a:t>Making a Diagnosis </a:t>
            </a:r>
            <a:r>
              <a:rPr lang="en-GB" sz="2000" dirty="0"/>
              <a:t>of a person’s Mental Health</a:t>
            </a:r>
          </a:p>
          <a:p>
            <a:pPr lvl="0"/>
            <a:endParaRPr lang="en-US" sz="2000" dirty="0">
              <a:solidFill>
                <a:srgbClr val="00B0F0"/>
              </a:solidFill>
            </a:endParaRPr>
          </a:p>
          <a:p>
            <a:pPr lvl="0"/>
            <a:r>
              <a:rPr lang="en-US" sz="2000" b="1" dirty="0">
                <a:solidFill>
                  <a:schemeClr val="accent2"/>
                </a:solidFill>
              </a:rPr>
              <a:t>Providing Treatment or Medical Advice, or allow a dependency to develop with individuals</a:t>
            </a:r>
          </a:p>
          <a:p>
            <a:pPr lvl="0"/>
            <a:endParaRPr lang="en-US" sz="2000" b="1" dirty="0">
              <a:solidFill>
                <a:schemeClr val="accent2"/>
              </a:solidFill>
            </a:endParaRPr>
          </a:p>
          <a:p>
            <a:pPr lvl="0"/>
            <a:r>
              <a:rPr lang="en-GB" sz="2000" dirty="0"/>
              <a:t>Taking an active role in the resolution process (including investigating complaints and grievance proceedings).</a:t>
            </a:r>
          </a:p>
          <a:p>
            <a:pPr lvl="0"/>
            <a:endParaRPr lang="en-GB" sz="2000" dirty="0"/>
          </a:p>
          <a:p>
            <a:pPr lvl="0"/>
            <a:r>
              <a:rPr lang="en-GB" sz="2000" b="1" dirty="0"/>
              <a:t>Making judgements </a:t>
            </a:r>
            <a:r>
              <a:rPr lang="en-GB" sz="2000" dirty="0"/>
              <a:t>or trying to establish the facts of the case.</a:t>
            </a:r>
          </a:p>
          <a:p>
            <a:pPr lvl="0"/>
            <a:endParaRPr lang="en-GB" sz="2000" dirty="0"/>
          </a:p>
          <a:p>
            <a:pPr lvl="0"/>
            <a:r>
              <a:rPr lang="en-GB" sz="2000" dirty="0"/>
              <a:t>Trying to </a:t>
            </a:r>
            <a:r>
              <a:rPr lang="en-GB" sz="2000" b="1" dirty="0"/>
              <a:t>influence an employee’s decision </a:t>
            </a:r>
            <a:r>
              <a:rPr lang="en-GB" sz="2000" dirty="0"/>
              <a:t>about whether to take action.</a:t>
            </a:r>
          </a:p>
          <a:p>
            <a:pPr lvl="0"/>
            <a:endParaRPr lang="en-GB" sz="2000" dirty="0"/>
          </a:p>
          <a:p>
            <a:pPr lvl="0"/>
            <a:r>
              <a:rPr lang="en-GB" sz="2000" dirty="0"/>
              <a:t>Act in an official capacity, </a:t>
            </a:r>
            <a:r>
              <a:rPr lang="en-GB" sz="2000" b="1" dirty="0"/>
              <a:t>but as part of a staff-led group.</a:t>
            </a:r>
            <a:endParaRPr lang="en-GB" sz="2000" b="1" dirty="0">
              <a:solidFill>
                <a:schemeClr val="accent2"/>
              </a:solidFill>
            </a:endParaRPr>
          </a:p>
          <a:p>
            <a:endParaRPr lang="en-GB" sz="2000" b="1" dirty="0">
              <a:solidFill>
                <a:srgbClr val="00B0F0"/>
              </a:solidFill>
            </a:endParaRPr>
          </a:p>
          <a:p>
            <a:endParaRPr lang="en-GB" sz="2000" dirty="0"/>
          </a:p>
        </p:txBody>
      </p:sp>
      <p:sp>
        <p:nvSpPr>
          <p:cNvPr id="3" name="Title 2">
            <a:extLst>
              <a:ext uri="{FF2B5EF4-FFF2-40B4-BE49-F238E27FC236}">
                <a16:creationId xmlns:a16="http://schemas.microsoft.com/office/drawing/2014/main" id="{05D57BED-A31A-433D-9A8F-D4CE15C1CA9D}"/>
              </a:ext>
            </a:extLst>
          </p:cNvPr>
          <p:cNvSpPr>
            <a:spLocks noGrp="1"/>
          </p:cNvSpPr>
          <p:nvPr>
            <p:ph type="title"/>
          </p:nvPr>
        </p:nvSpPr>
        <p:spPr>
          <a:xfrm>
            <a:off x="0" y="0"/>
            <a:ext cx="7772400" cy="1143000"/>
          </a:xfrm>
        </p:spPr>
        <p:txBody>
          <a:bodyPr/>
          <a:lstStyle/>
          <a:p>
            <a:r>
              <a:rPr lang="en-US" dirty="0"/>
              <a:t>Introductions</a:t>
            </a:r>
            <a:br>
              <a:rPr lang="en-US" dirty="0"/>
            </a:br>
            <a:r>
              <a:rPr lang="en-US" i="1" dirty="0"/>
              <a:t>What the Role is Not…</a:t>
            </a:r>
            <a:endParaRPr lang="en-GB" dirty="0"/>
          </a:p>
        </p:txBody>
      </p:sp>
      <p:sp>
        <p:nvSpPr>
          <p:cNvPr id="4" name="TextBox 3">
            <a:extLst>
              <a:ext uri="{FF2B5EF4-FFF2-40B4-BE49-F238E27FC236}">
                <a16:creationId xmlns:a16="http://schemas.microsoft.com/office/drawing/2014/main" id="{389E59D2-41DE-4CF5-8574-FF1DEF0A9EF1}"/>
              </a:ext>
            </a:extLst>
          </p:cNvPr>
          <p:cNvSpPr txBox="1"/>
          <p:nvPr/>
        </p:nvSpPr>
        <p:spPr>
          <a:xfrm>
            <a:off x="0" y="6536377"/>
            <a:ext cx="356388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1, p. 6</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63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E8850-FB19-41D3-970A-1BEA41ABF8B2}"/>
              </a:ext>
            </a:extLst>
          </p:cNvPr>
          <p:cNvSpPr>
            <a:spLocks noGrp="1"/>
          </p:cNvSpPr>
          <p:nvPr>
            <p:ph idx="1"/>
          </p:nvPr>
        </p:nvSpPr>
        <p:spPr>
          <a:xfrm>
            <a:off x="431540" y="1340768"/>
            <a:ext cx="8280920" cy="4968552"/>
          </a:xfrm>
        </p:spPr>
        <p:txBody>
          <a:bodyPr/>
          <a:lstStyle/>
          <a:p>
            <a:pPr marL="457200" lvl="1" indent="-457200" defTabSz="1244600">
              <a:lnSpc>
                <a:spcPct val="90000"/>
              </a:lnSpc>
              <a:spcBef>
                <a:spcPct val="0"/>
              </a:spcBef>
              <a:spcAft>
                <a:spcPct val="15000"/>
              </a:spcAft>
            </a:pPr>
            <a:endParaRPr lang="en-GB" sz="2800" dirty="0">
              <a:solidFill>
                <a:schemeClr val="accent2"/>
              </a:solidFill>
            </a:endParaRPr>
          </a:p>
          <a:p>
            <a:pPr marL="0" lvl="1" indent="0" defTabSz="1244600">
              <a:lnSpc>
                <a:spcPct val="90000"/>
              </a:lnSpc>
              <a:spcBef>
                <a:spcPct val="0"/>
              </a:spcBef>
              <a:spcAft>
                <a:spcPct val="15000"/>
              </a:spcAft>
              <a:buNone/>
            </a:pPr>
            <a:endParaRPr lang="en-GB" sz="2800" dirty="0">
              <a:solidFill>
                <a:schemeClr val="accent2"/>
              </a:solidFill>
            </a:endParaRPr>
          </a:p>
          <a:p>
            <a:pPr marL="457200" lvl="1" indent="-457200" defTabSz="1244600">
              <a:lnSpc>
                <a:spcPct val="90000"/>
              </a:lnSpc>
              <a:spcBef>
                <a:spcPct val="0"/>
              </a:spcBef>
              <a:spcAft>
                <a:spcPct val="15000"/>
              </a:spcAft>
            </a:pPr>
            <a:r>
              <a:rPr lang="en-GB" sz="3200" dirty="0">
                <a:solidFill>
                  <a:srgbClr val="2D2D8A"/>
                </a:solidFill>
              </a:rPr>
              <a:t>What have you been doing so far that fits the role of a MH Ally in and outside of work.</a:t>
            </a:r>
          </a:p>
          <a:p>
            <a:pPr marL="0" lvl="1" indent="0" defTabSz="1244600">
              <a:lnSpc>
                <a:spcPct val="90000"/>
              </a:lnSpc>
              <a:spcBef>
                <a:spcPct val="0"/>
              </a:spcBef>
              <a:spcAft>
                <a:spcPct val="15000"/>
              </a:spcAft>
              <a:buNone/>
            </a:pPr>
            <a:endParaRPr lang="en-GB" sz="3200" dirty="0">
              <a:solidFill>
                <a:srgbClr val="2D2D8A"/>
              </a:solidFill>
            </a:endParaRPr>
          </a:p>
          <a:p>
            <a:pPr marL="0" lvl="1" indent="0" defTabSz="1244600">
              <a:lnSpc>
                <a:spcPct val="90000"/>
              </a:lnSpc>
              <a:spcBef>
                <a:spcPct val="0"/>
              </a:spcBef>
              <a:spcAft>
                <a:spcPct val="15000"/>
              </a:spcAft>
              <a:buNone/>
            </a:pPr>
            <a:endParaRPr lang="en-GB" sz="3200" dirty="0">
              <a:solidFill>
                <a:srgbClr val="2D2D8A"/>
              </a:solidFill>
            </a:endParaRPr>
          </a:p>
          <a:p>
            <a:pPr marL="457200" lvl="1" indent="-457200" defTabSz="1244600">
              <a:lnSpc>
                <a:spcPct val="90000"/>
              </a:lnSpc>
              <a:spcBef>
                <a:spcPct val="0"/>
              </a:spcBef>
              <a:spcAft>
                <a:spcPct val="15000"/>
              </a:spcAft>
            </a:pPr>
            <a:r>
              <a:rPr lang="en-GB" sz="3200" dirty="0">
                <a:solidFill>
                  <a:srgbClr val="2D2D8A"/>
                </a:solidFill>
              </a:rPr>
              <a:t>Any questions/comments/thoughts that have come forward so far, from Part 1?</a:t>
            </a:r>
          </a:p>
          <a:p>
            <a:endParaRPr lang="en-GB" sz="2800" dirty="0"/>
          </a:p>
        </p:txBody>
      </p:sp>
      <p:sp>
        <p:nvSpPr>
          <p:cNvPr id="3" name="Title 2">
            <a:extLst>
              <a:ext uri="{FF2B5EF4-FFF2-40B4-BE49-F238E27FC236}">
                <a16:creationId xmlns:a16="http://schemas.microsoft.com/office/drawing/2014/main" id="{B035B1A4-C6B4-4769-9377-8FFB197D4288}"/>
              </a:ext>
            </a:extLst>
          </p:cNvPr>
          <p:cNvSpPr>
            <a:spLocks noGrp="1"/>
          </p:cNvSpPr>
          <p:nvPr>
            <p:ph type="title"/>
          </p:nvPr>
        </p:nvSpPr>
        <p:spPr/>
        <p:txBody>
          <a:bodyPr/>
          <a:lstStyle/>
          <a:p>
            <a:r>
              <a:rPr lang="en-US" dirty="0"/>
              <a:t>Introductions</a:t>
            </a:r>
            <a:endParaRPr lang="en-GB" dirty="0"/>
          </a:p>
        </p:txBody>
      </p:sp>
      <p:sp>
        <p:nvSpPr>
          <p:cNvPr id="4" name="TextBox 3">
            <a:extLst>
              <a:ext uri="{FF2B5EF4-FFF2-40B4-BE49-F238E27FC236}">
                <a16:creationId xmlns:a16="http://schemas.microsoft.com/office/drawing/2014/main" id="{9B8AE1A2-8FC3-4EC0-9312-47240DA60A39}"/>
              </a:ext>
            </a:extLst>
          </p:cNvPr>
          <p:cNvSpPr txBox="1"/>
          <p:nvPr/>
        </p:nvSpPr>
        <p:spPr>
          <a:xfrm>
            <a:off x="0" y="6490507"/>
            <a:ext cx="356388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Mental Health Allies Workbook; Part 1, p. 6</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62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35B1A4-C6B4-4769-9377-8FFB197D4288}"/>
              </a:ext>
            </a:extLst>
          </p:cNvPr>
          <p:cNvSpPr>
            <a:spLocks noGrp="1"/>
          </p:cNvSpPr>
          <p:nvPr>
            <p:ph type="title"/>
          </p:nvPr>
        </p:nvSpPr>
        <p:spPr>
          <a:xfrm>
            <a:off x="179512" y="22097"/>
            <a:ext cx="7772400" cy="1143000"/>
          </a:xfrm>
        </p:spPr>
        <p:txBody>
          <a:bodyPr/>
          <a:lstStyle/>
          <a:p>
            <a:r>
              <a:rPr lang="en-US"/>
              <a:t>Part 1 Objectives: Recap </a:t>
            </a:r>
            <a:endParaRPr lang="en-GB" dirty="0"/>
          </a:p>
        </p:txBody>
      </p:sp>
      <p:sp>
        <p:nvSpPr>
          <p:cNvPr id="7" name="Rectangle 2">
            <a:extLst>
              <a:ext uri="{FF2B5EF4-FFF2-40B4-BE49-F238E27FC236}">
                <a16:creationId xmlns:a16="http://schemas.microsoft.com/office/drawing/2014/main" id="{EA62E6E3-6C9A-47E3-ADBF-5AEBDA45441A}"/>
              </a:ext>
            </a:extLst>
          </p:cNvPr>
          <p:cNvSpPr>
            <a:spLocks noChangeArrowheads="1"/>
          </p:cNvSpPr>
          <p:nvPr/>
        </p:nvSpPr>
        <p:spPr bwMode="auto">
          <a:xfrm>
            <a:off x="179512" y="1229013"/>
            <a:ext cx="811210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38925" algn="r"/>
              </a:tabLst>
              <a:defRPr>
                <a:solidFill>
                  <a:schemeClr val="tx1"/>
                </a:solidFill>
                <a:latin typeface="Arial" panose="020B0604020202020204" pitchFamily="34" charset="0"/>
              </a:defRPr>
            </a:lvl1pPr>
            <a:lvl2pPr eaLnBrk="0" fontAlgn="base" hangingPunct="0">
              <a:spcBef>
                <a:spcPct val="0"/>
              </a:spcBef>
              <a:spcAft>
                <a:spcPct val="0"/>
              </a:spcAft>
              <a:tabLst>
                <a:tab pos="6638925" algn="r"/>
              </a:tabLst>
              <a:defRPr>
                <a:solidFill>
                  <a:schemeClr val="tx1"/>
                </a:solidFill>
                <a:latin typeface="Arial" panose="020B0604020202020204" pitchFamily="34" charset="0"/>
              </a:defRPr>
            </a:lvl2pPr>
            <a:lvl3pPr eaLnBrk="0" fontAlgn="base" hangingPunct="0">
              <a:spcBef>
                <a:spcPct val="0"/>
              </a:spcBef>
              <a:spcAft>
                <a:spcPct val="0"/>
              </a:spcAft>
              <a:tabLst>
                <a:tab pos="6638925" algn="r"/>
              </a:tabLst>
              <a:defRPr>
                <a:solidFill>
                  <a:schemeClr val="tx1"/>
                </a:solidFill>
                <a:latin typeface="Arial" panose="020B0604020202020204" pitchFamily="34" charset="0"/>
              </a:defRPr>
            </a:lvl3pPr>
            <a:lvl4pPr eaLnBrk="0" fontAlgn="base" hangingPunct="0">
              <a:spcBef>
                <a:spcPct val="0"/>
              </a:spcBef>
              <a:spcAft>
                <a:spcPct val="0"/>
              </a:spcAft>
              <a:tabLst>
                <a:tab pos="6638925" algn="r"/>
              </a:tabLst>
              <a:defRPr>
                <a:solidFill>
                  <a:schemeClr val="tx1"/>
                </a:solidFill>
                <a:latin typeface="Arial" panose="020B0604020202020204" pitchFamily="34" charset="0"/>
              </a:defRPr>
            </a:lvl4pPr>
            <a:lvl5pPr eaLnBrk="0" fontAlgn="base" hangingPunct="0">
              <a:spcBef>
                <a:spcPct val="0"/>
              </a:spcBef>
              <a:spcAft>
                <a:spcPct val="0"/>
              </a:spcAft>
              <a:tabLst>
                <a:tab pos="6638925" algn="r"/>
              </a:tabLst>
              <a:defRPr>
                <a:solidFill>
                  <a:schemeClr val="tx1"/>
                </a:solidFill>
                <a:latin typeface="Arial" panose="020B0604020202020204" pitchFamily="34" charset="0"/>
              </a:defRPr>
            </a:lvl5pPr>
            <a:lvl6pPr eaLnBrk="0" fontAlgn="base" hangingPunct="0">
              <a:spcBef>
                <a:spcPct val="0"/>
              </a:spcBef>
              <a:spcAft>
                <a:spcPct val="0"/>
              </a:spcAft>
              <a:tabLst>
                <a:tab pos="6638925" algn="r"/>
              </a:tabLst>
              <a:defRPr>
                <a:solidFill>
                  <a:schemeClr val="tx1"/>
                </a:solidFill>
                <a:latin typeface="Arial" panose="020B0604020202020204" pitchFamily="34" charset="0"/>
              </a:defRPr>
            </a:lvl6pPr>
            <a:lvl7pPr eaLnBrk="0" fontAlgn="base" hangingPunct="0">
              <a:spcBef>
                <a:spcPct val="0"/>
              </a:spcBef>
              <a:spcAft>
                <a:spcPct val="0"/>
              </a:spcAft>
              <a:tabLst>
                <a:tab pos="6638925" algn="r"/>
              </a:tabLst>
              <a:defRPr>
                <a:solidFill>
                  <a:schemeClr val="tx1"/>
                </a:solidFill>
                <a:latin typeface="Arial" panose="020B0604020202020204" pitchFamily="34" charset="0"/>
              </a:defRPr>
            </a:lvl7pPr>
            <a:lvl8pPr eaLnBrk="0" fontAlgn="base" hangingPunct="0">
              <a:spcBef>
                <a:spcPct val="0"/>
              </a:spcBef>
              <a:spcAft>
                <a:spcPct val="0"/>
              </a:spcAft>
              <a:tabLst>
                <a:tab pos="6638925" algn="r"/>
              </a:tabLst>
              <a:defRPr>
                <a:solidFill>
                  <a:schemeClr val="tx1"/>
                </a:solidFill>
                <a:latin typeface="Arial" panose="020B0604020202020204" pitchFamily="34" charset="0"/>
              </a:defRPr>
            </a:lvl8pPr>
            <a:lvl9pPr eaLnBrk="0" fontAlgn="base" hangingPunct="0">
              <a:spcBef>
                <a:spcPct val="0"/>
              </a:spcBef>
              <a:spcAft>
                <a:spcPct val="0"/>
              </a:spcAft>
              <a:tabLst>
                <a:tab pos="6638925" algn="r"/>
              </a:tabLs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kumimoji="0" lang="en-US" altLang="en-US" sz="2000" i="0" strike="noStrike" cap="none" normalizeH="0" baseline="0">
                <a:ln>
                  <a:noFill/>
                </a:ln>
                <a:solidFill>
                  <a:srgbClr val="2D2D8A"/>
                </a:solidFill>
                <a:effectLst/>
                <a:latin typeface="Arial Narrow" panose="020B0606020202030204" pitchFamily="34" charset="0"/>
                <a:ea typeface="Calibri" panose="020F0502020204030204" pitchFamily="34" charset="0"/>
                <a:cs typeface="Times New Roman" panose="02020603050405020304" pitchFamily="18" charset="0"/>
              </a:rPr>
              <a:t>Introduction to the Mental </a:t>
            </a:r>
            <a:r>
              <a:rPr lang="en-US" altLang="en-US" sz="2000">
                <a:solidFill>
                  <a:srgbClr val="2D2D8A"/>
                </a:solidFill>
                <a:latin typeface="Arial Narrow" panose="020B0606020202030204" pitchFamily="34" charset="0"/>
                <a:ea typeface="Calibri" panose="020F0502020204030204" pitchFamily="34" charset="0"/>
                <a:cs typeface="Times New Roman" panose="02020603050405020304" pitchFamily="18" charset="0"/>
              </a:rPr>
              <a:t>H</a:t>
            </a:r>
            <a:r>
              <a:rPr kumimoji="0" lang="en-US" altLang="en-US" sz="2000" i="0" strike="noStrike" cap="none" normalizeH="0" baseline="0">
                <a:ln>
                  <a:noFill/>
                </a:ln>
                <a:solidFill>
                  <a:srgbClr val="2D2D8A"/>
                </a:solidFill>
                <a:effectLst/>
                <a:latin typeface="Arial Narrow" panose="020B0606020202030204" pitchFamily="34" charset="0"/>
                <a:ea typeface="Calibri" panose="020F0502020204030204" pitchFamily="34" charset="0"/>
                <a:cs typeface="Times New Roman" panose="02020603050405020304" pitchFamily="18" charset="0"/>
              </a:rPr>
              <a:t>ealth Allies Programme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lang="en-GB" altLang="en-US" sz="2000">
              <a:solidFill>
                <a:srgbClr val="2D2D8A"/>
              </a:solidFill>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lang="en-US" altLang="en-US" sz="2000">
                <a:solidFill>
                  <a:srgbClr val="2D2D8A"/>
                </a:solidFill>
                <a:latin typeface="Arial Narrow" panose="020B0606020202030204" pitchFamily="34" charset="0"/>
                <a:ea typeface="Calibri" panose="020F0502020204030204" pitchFamily="34" charset="0"/>
                <a:cs typeface="Times New Roman" panose="02020603050405020304" pitchFamily="18" charset="0"/>
              </a:rPr>
              <a:t>The Role of a Mental Health Ally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a:ln>
                <a:noFill/>
              </a:ln>
              <a:solidFill>
                <a:srgbClr val="2D2D8A"/>
              </a:solidFill>
              <a:effectLst/>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kumimoji="0" lang="en-GB" altLang="en-US" sz="2000" i="0" strike="noStrike" cap="none" normalizeH="0" baseline="0">
                <a:ln>
                  <a:noFill/>
                </a:ln>
                <a:solidFill>
                  <a:srgbClr val="2D2D8A"/>
                </a:solidFill>
                <a:effectLst/>
                <a:latin typeface="Arial Narrow" panose="020B0606020202030204" pitchFamily="34" charset="0"/>
                <a:ea typeface="Calibri" panose="020F0502020204030204" pitchFamily="34" charset="0"/>
                <a:cs typeface="Times New Roman" panose="02020603050405020304" pitchFamily="18" charset="0"/>
              </a:rPr>
              <a:t>Mental Health Allies and Care Teams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a:ln>
                <a:noFill/>
              </a:ln>
              <a:solidFill>
                <a:srgbClr val="2D2D8A"/>
              </a:solidFill>
              <a:effectLst/>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kumimoji="0" lang="en-GB" altLang="en-US" sz="2000" i="0" strike="noStrike" cap="none" normalizeH="0" baseline="0">
                <a:ln>
                  <a:noFill/>
                </a:ln>
                <a:solidFill>
                  <a:srgbClr val="2D2D8A"/>
                </a:solidFill>
                <a:effectLst/>
                <a:latin typeface="Arial Narrow" panose="020B0606020202030204" pitchFamily="34" charset="0"/>
                <a:cs typeface="Times New Roman" panose="02020603050405020304" pitchFamily="18" charset="0"/>
              </a:rPr>
              <a:t>Understanding Mental Health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a:ln>
                <a:noFill/>
              </a:ln>
              <a:solidFill>
                <a:srgbClr val="2D2D8A"/>
              </a:solidFill>
              <a:effectLst/>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kumimoji="0" lang="en-GB" altLang="en-US" sz="2000" i="0" strike="noStrike" cap="none" normalizeH="0" baseline="0">
                <a:ln>
                  <a:noFill/>
                </a:ln>
                <a:solidFill>
                  <a:srgbClr val="2D2D8A"/>
                </a:solidFill>
                <a:effectLst/>
                <a:latin typeface="Arial Narrow" panose="020B0606020202030204" pitchFamily="34" charset="0"/>
                <a:ea typeface="Calibri" panose="020F0502020204030204" pitchFamily="34" charset="0"/>
                <a:cs typeface="Times New Roman" panose="02020603050405020304" pitchFamily="18" charset="0"/>
              </a:rPr>
              <a:t>Introduction to Mental Health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a:ln>
                <a:noFill/>
              </a:ln>
              <a:solidFill>
                <a:srgbClr val="2D2D8A"/>
              </a:solidFill>
              <a:effectLst/>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lang="en-GB" altLang="en-US" sz="2000">
                <a:solidFill>
                  <a:srgbClr val="2D2D8A"/>
                </a:solidFill>
                <a:latin typeface="Arial Narrow" panose="020B0606020202030204" pitchFamily="34" charset="0"/>
                <a:cs typeface="Times New Roman" panose="02020603050405020304" pitchFamily="18" charset="0"/>
              </a:rPr>
              <a:t>Prevalence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lang="en-GB" altLang="en-US" sz="2000">
              <a:solidFill>
                <a:srgbClr val="2D2D8A"/>
              </a:solidFill>
              <a:latin typeface="Arial Narrow" panose="020B0606020202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lang="en-GB" altLang="en-US" sz="2000">
                <a:solidFill>
                  <a:srgbClr val="2D2D8A"/>
                </a:solidFill>
                <a:latin typeface="Arial Narrow" panose="020B0606020202030204" pitchFamily="34" charset="0"/>
                <a:cs typeface="Times New Roman" panose="02020603050405020304" pitchFamily="18" charset="0"/>
              </a:rPr>
              <a:t>What affects mental health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a:ln>
                <a:noFill/>
              </a:ln>
              <a:solidFill>
                <a:srgbClr val="2D2D8A"/>
              </a:solidFill>
              <a:effectLst/>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kumimoji="0" lang="en-GB" altLang="en-US" sz="2000" i="0" strike="noStrike" cap="none" normalizeH="0" baseline="0">
                <a:ln>
                  <a:noFill/>
                </a:ln>
                <a:solidFill>
                  <a:srgbClr val="2D2D8A"/>
                </a:solidFill>
                <a:effectLst/>
                <a:latin typeface="Arial Narrow" panose="020B0606020202030204" pitchFamily="34" charset="0"/>
                <a:ea typeface="Calibri" panose="020F0502020204030204" pitchFamily="34" charset="0"/>
                <a:cs typeface="Times New Roman" panose="02020603050405020304" pitchFamily="18" charset="0"/>
              </a:rPr>
              <a:t>Stigma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a:ln>
                <a:noFill/>
              </a:ln>
              <a:solidFill>
                <a:srgbClr val="2D2D8A"/>
              </a:solidFill>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r>
              <a:rPr lang="en-GB" altLang="en-US" sz="2000">
                <a:solidFill>
                  <a:srgbClr val="2D2D8A"/>
                </a:solidFill>
                <a:latin typeface="Arial Narrow" panose="020B0606020202030204" pitchFamily="34" charset="0"/>
                <a:cs typeface="Times New Roman" panose="02020603050405020304" pitchFamily="18" charset="0"/>
              </a:rPr>
              <a:t>Mental ill-health </a:t>
            </a:r>
            <a:endParaRPr kumimoji="0" lang="en-GB" altLang="en-US" sz="2000" i="0" strike="noStrike" cap="none" normalizeH="0" baseline="0">
              <a:ln>
                <a:noFill/>
              </a:ln>
              <a:solidFill>
                <a:srgbClr val="2D2D8A"/>
              </a:solidFill>
              <a:effectLst/>
              <a:latin typeface="Arial Narrow" panose="020B0606020202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6638925" algn="r"/>
              </a:tabLst>
            </a:pPr>
            <a:endParaRPr kumimoji="0" lang="en-GB" altLang="en-US" sz="2000" i="0" strike="noStrike" cap="none" normalizeH="0" baseline="0" dirty="0">
              <a:ln>
                <a:noFill/>
              </a:ln>
              <a:solidFill>
                <a:srgbClr val="2D2D8A"/>
              </a:solidFill>
              <a:effectLst/>
              <a:latin typeface="Arial Narrow" panose="020B0606020202030204" pitchFamily="34" charset="0"/>
            </a:endParaRPr>
          </a:p>
        </p:txBody>
      </p:sp>
      <p:sp>
        <p:nvSpPr>
          <p:cNvPr id="4" name="TextBox 3">
            <a:extLst>
              <a:ext uri="{FF2B5EF4-FFF2-40B4-BE49-F238E27FC236}">
                <a16:creationId xmlns:a16="http://schemas.microsoft.com/office/drawing/2014/main" id="{298B7F3B-6C43-4C61-9BF1-73B1B1E804AA}"/>
              </a:ext>
            </a:extLst>
          </p:cNvPr>
          <p:cNvSpPr txBox="1"/>
          <p:nvPr/>
        </p:nvSpPr>
        <p:spPr>
          <a:xfrm>
            <a:off x="0" y="6490507"/>
            <a:ext cx="356388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Mental Health Allies Workbook; Part 1, p. 4</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22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CBFC72-DFB5-4F24-BAAB-B740E4262643}"/>
              </a:ext>
            </a:extLst>
          </p:cNvPr>
          <p:cNvSpPr txBox="1"/>
          <p:nvPr/>
        </p:nvSpPr>
        <p:spPr>
          <a:xfrm>
            <a:off x="899592" y="3013501"/>
            <a:ext cx="7632848" cy="830997"/>
          </a:xfrm>
          <a:prstGeom prst="rect">
            <a:avLst/>
          </a:prstGeom>
          <a:noFill/>
        </p:spPr>
        <p:txBody>
          <a:bodyPr wrap="square" rtlCol="0">
            <a:spAutoFit/>
          </a:bodyPr>
          <a:lstStyle/>
          <a:p>
            <a:r>
              <a:rPr lang="en-GB" sz="4800" dirty="0">
                <a:solidFill>
                  <a:srgbClr val="002060"/>
                </a:solidFill>
                <a:latin typeface="Arial" panose="020B0604020202020204" pitchFamily="34" charset="0"/>
                <a:cs typeface="Arial" panose="020B0604020202020204" pitchFamily="34" charset="0"/>
              </a:rPr>
              <a:t>Comfort Break</a:t>
            </a:r>
          </a:p>
        </p:txBody>
      </p:sp>
    </p:spTree>
    <p:extLst>
      <p:ext uri="{BB962C8B-B14F-4D97-AF65-F5344CB8AC3E}">
        <p14:creationId xmlns:p14="http://schemas.microsoft.com/office/powerpoint/2010/main" val="70601461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591EF9F2FB4247810E0E5FFF6120A6" ma:contentTypeVersion="13" ma:contentTypeDescription="Create a new document." ma:contentTypeScope="" ma:versionID="a918cb9521fefeee95d1ada1f3416b71">
  <xsd:schema xmlns:xsd="http://www.w3.org/2001/XMLSchema" xmlns:xs="http://www.w3.org/2001/XMLSchema" xmlns:p="http://schemas.microsoft.com/office/2006/metadata/properties" xmlns:ns3="8e521eab-a413-453b-aa0f-07a8ffc83cfa" xmlns:ns4="1f6026a6-c61c-4ba9-b7da-87978e61cbd7" targetNamespace="http://schemas.microsoft.com/office/2006/metadata/properties" ma:root="true" ma:fieldsID="4a69c2057eefe0cbd3143e01d09be063" ns3:_="" ns4:_="">
    <xsd:import namespace="8e521eab-a413-453b-aa0f-07a8ffc83cfa"/>
    <xsd:import namespace="1f6026a6-c61c-4ba9-b7da-87978e61cbd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21eab-a413-453b-aa0f-07a8ffc83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6026a6-c61c-4ba9-b7da-87978e61cb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FE913-A257-4ABF-A9BC-D722FCE2B322}">
  <ds:schemaRefs>
    <ds:schemaRef ds:uri="http://schemas.microsoft.com/sharepoint/v3/contenttype/forms"/>
  </ds:schemaRefs>
</ds:datastoreItem>
</file>

<file path=customXml/itemProps2.xml><?xml version="1.0" encoding="utf-8"?>
<ds:datastoreItem xmlns:ds="http://schemas.openxmlformats.org/officeDocument/2006/customXml" ds:itemID="{9CB24AB3-1748-4569-B536-C9269ADA074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D99DA6C-8C66-4550-A540-6119C70F8D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521eab-a413-453b-aa0f-07a8ffc83cfa"/>
    <ds:schemaRef ds:uri="1f6026a6-c61c-4ba9-b7da-87978e61cb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134</TotalTime>
  <Words>3169</Words>
  <Application>Microsoft Office PowerPoint</Application>
  <PresentationFormat>On-screen Show (4:3)</PresentationFormat>
  <Paragraphs>440</Paragraphs>
  <Slides>46</Slides>
  <Notes>41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Arial Narrow</vt:lpstr>
      <vt:lpstr>Calibri</vt:lpstr>
      <vt:lpstr>Wingdings</vt:lpstr>
      <vt:lpstr>Blank Presentation</vt:lpstr>
      <vt:lpstr>PowerPoint Presentation</vt:lpstr>
      <vt:lpstr>Virtual Call Etiquette</vt:lpstr>
      <vt:lpstr>PowerPoint Presentation</vt:lpstr>
      <vt:lpstr>Introductions</vt:lpstr>
      <vt:lpstr>Introductions Your Role</vt:lpstr>
      <vt:lpstr>Introductions What the Role is Not…</vt:lpstr>
      <vt:lpstr>Introductions</vt:lpstr>
      <vt:lpstr>Part 1 Objectives: Recap </vt:lpstr>
      <vt:lpstr>PowerPoint Presentation</vt:lpstr>
      <vt:lpstr>PowerPoint Presentation</vt:lpstr>
      <vt:lpstr>PowerPoint Presentation</vt:lpstr>
      <vt:lpstr>How you can help</vt:lpstr>
      <vt:lpstr>Confidentiality</vt:lpstr>
      <vt:lpstr>Use a 4-Step Approach</vt:lpstr>
      <vt:lpstr>Case Study 1</vt:lpstr>
      <vt:lpstr>Case Study 2</vt:lpstr>
      <vt:lpstr>PowerPoint Presentation</vt:lpstr>
      <vt:lpstr>How to Assist in a Suicidal Crisis MHFA England </vt:lpstr>
      <vt:lpstr>How to Assist in a Suicidal Crisis MHFA England </vt:lpstr>
      <vt:lpstr>How to Assist in a Suicidal Crisis Listening Tips</vt:lpstr>
      <vt:lpstr>How to Assist in a Suicidal Crisis What to Avoid</vt:lpstr>
      <vt:lpstr>How to Assist in a Suicidal Crisis Important ‘Don’t’s’</vt:lpstr>
      <vt:lpstr>Wanting to Harm Others</vt:lpstr>
      <vt:lpstr>Crisis &amp; Emotional Support Helplines for everyone</vt:lpstr>
      <vt:lpstr>PowerPoint Presentation</vt:lpstr>
      <vt:lpstr>Summary  </vt:lpstr>
      <vt:lpstr>Summary: Your Role</vt:lpstr>
      <vt:lpstr>Going forward</vt:lpstr>
      <vt:lpstr>PowerPoint Presentation</vt:lpstr>
      <vt:lpstr>PowerPoint Presentation</vt:lpstr>
      <vt:lpstr>Mentoring Scheme</vt:lpstr>
      <vt:lpstr>Mentoring Scheme</vt:lpstr>
      <vt:lpstr>Mentoring Scheme</vt:lpstr>
      <vt:lpstr>Mentoring Scheme</vt:lpstr>
      <vt:lpstr>Mentoring Scheme</vt:lpstr>
      <vt:lpstr>Documents to know </vt:lpstr>
      <vt:lpstr>Confidential support for all of life’s ups and downs</vt:lpstr>
      <vt:lpstr>PAM Life App</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littlewood, Rowena (LAA)</dc:creator>
  <cp:lastModifiedBy>littlewood, Rowena (LAA)</cp:lastModifiedBy>
  <cp:revision>2</cp:revision>
  <dcterms:created xsi:type="dcterms:W3CDTF">2020-11-02T12:07:04Z</dcterms:created>
  <dcterms:modified xsi:type="dcterms:W3CDTF">2021-01-04T12:31:15Z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0x0101008A591EF9F2FB4247810E0E5FFF6120A6</vt:lpwstr>
  </property>
</Properties>
</file>