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4"/>
  </p:notesMasterIdLst>
  <p:sldIdLst>
    <p:sldId id="257" r:id="rId2"/>
    <p:sldId id="258"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EEFF"/>
    <a:srgbClr val="173A59"/>
    <a:srgbClr val="1E4B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3737" autoAdjust="0"/>
  </p:normalViewPr>
  <p:slideViewPr>
    <p:cSldViewPr snapToGrid="0" showGuides="1">
      <p:cViewPr varScale="1">
        <p:scale>
          <a:sx n="59" d="100"/>
          <a:sy n="59" d="100"/>
        </p:scale>
        <p:origin x="1524"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50" d="100"/>
          <a:sy n="50" d="100"/>
        </p:scale>
        <p:origin x="2970"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6DB4AA-F65C-4726-BFF0-C52B817FB8C9}" type="datetimeFigureOut">
              <a:rPr lang="en-GB" smtClean="0"/>
              <a:t>21/12/2020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CD3AE7-E187-4E6F-AD18-4305981E2480}" type="slidenum">
              <a:rPr lang="en-GB" smtClean="0"/>
              <a:t>‹#›</a:t>
            </a:fld>
            <a:endParaRPr lang="en-GB"/>
          </a:p>
        </p:txBody>
      </p:sp>
    </p:spTree>
    <p:extLst>
      <p:ext uri="{BB962C8B-B14F-4D97-AF65-F5344CB8AC3E}">
        <p14:creationId xmlns:p14="http://schemas.microsoft.com/office/powerpoint/2010/main" val="1041706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7CD3AE7-E187-4E6F-AD18-4305981E2480}" type="slidenum">
              <a:rPr lang="en-GB" smtClean="0"/>
              <a:t>1</a:t>
            </a:fld>
            <a:endParaRPr lang="en-GB"/>
          </a:p>
        </p:txBody>
      </p:sp>
    </p:spTree>
    <p:extLst>
      <p:ext uri="{BB962C8B-B14F-4D97-AF65-F5344CB8AC3E}">
        <p14:creationId xmlns:p14="http://schemas.microsoft.com/office/powerpoint/2010/main" val="262901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7CD3AE7-E187-4E6F-AD18-4305981E2480}" type="slidenum">
              <a:rPr lang="en-GB" smtClean="0"/>
              <a:t>2</a:t>
            </a:fld>
            <a:endParaRPr lang="en-GB"/>
          </a:p>
        </p:txBody>
      </p:sp>
    </p:spTree>
    <p:extLst>
      <p:ext uri="{BB962C8B-B14F-4D97-AF65-F5344CB8AC3E}">
        <p14:creationId xmlns:p14="http://schemas.microsoft.com/office/powerpoint/2010/main" val="1274968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94E3F9C-B5C3-42E4-834D-FF2AAD428F4D}" type="datetimeFigureOut">
              <a:rPr lang="en-GB" smtClean="0"/>
              <a:t>21/12/2020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A8D698-500C-48DC-BDF5-47C3A41F61C1}" type="slidenum">
              <a:rPr lang="en-GB" smtClean="0"/>
              <a:t>‹#›</a:t>
            </a:fld>
            <a:endParaRPr lang="en-GB"/>
          </a:p>
        </p:txBody>
      </p:sp>
    </p:spTree>
    <p:extLst>
      <p:ext uri="{BB962C8B-B14F-4D97-AF65-F5344CB8AC3E}">
        <p14:creationId xmlns:p14="http://schemas.microsoft.com/office/powerpoint/2010/main" val="4199874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4E3F9C-B5C3-42E4-834D-FF2AAD428F4D}" type="datetimeFigureOut">
              <a:rPr lang="en-GB" smtClean="0"/>
              <a:t>21/12/2020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A8D698-500C-48DC-BDF5-47C3A41F61C1}" type="slidenum">
              <a:rPr lang="en-GB" smtClean="0"/>
              <a:t>‹#›</a:t>
            </a:fld>
            <a:endParaRPr lang="en-GB"/>
          </a:p>
        </p:txBody>
      </p:sp>
    </p:spTree>
    <p:extLst>
      <p:ext uri="{BB962C8B-B14F-4D97-AF65-F5344CB8AC3E}">
        <p14:creationId xmlns:p14="http://schemas.microsoft.com/office/powerpoint/2010/main" val="1957632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4E3F9C-B5C3-42E4-834D-FF2AAD428F4D}" type="datetimeFigureOut">
              <a:rPr lang="en-GB" smtClean="0"/>
              <a:t>21/12/2020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A8D698-500C-48DC-BDF5-47C3A41F61C1}" type="slidenum">
              <a:rPr lang="en-GB" smtClean="0"/>
              <a:t>‹#›</a:t>
            </a:fld>
            <a:endParaRPr lang="en-GB"/>
          </a:p>
        </p:txBody>
      </p:sp>
    </p:spTree>
    <p:extLst>
      <p:ext uri="{BB962C8B-B14F-4D97-AF65-F5344CB8AC3E}">
        <p14:creationId xmlns:p14="http://schemas.microsoft.com/office/powerpoint/2010/main" val="2616227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4E3F9C-B5C3-42E4-834D-FF2AAD428F4D}" type="datetimeFigureOut">
              <a:rPr lang="en-GB" smtClean="0"/>
              <a:t>21/12/2020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A8D698-500C-48DC-BDF5-47C3A41F61C1}" type="slidenum">
              <a:rPr lang="en-GB" smtClean="0"/>
              <a:t>‹#›</a:t>
            </a:fld>
            <a:endParaRPr lang="en-GB"/>
          </a:p>
        </p:txBody>
      </p:sp>
    </p:spTree>
    <p:extLst>
      <p:ext uri="{BB962C8B-B14F-4D97-AF65-F5344CB8AC3E}">
        <p14:creationId xmlns:p14="http://schemas.microsoft.com/office/powerpoint/2010/main" val="2695489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4E3F9C-B5C3-42E4-834D-FF2AAD428F4D}" type="datetimeFigureOut">
              <a:rPr lang="en-GB" smtClean="0"/>
              <a:t>21/12/2020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A8D698-500C-48DC-BDF5-47C3A41F61C1}" type="slidenum">
              <a:rPr lang="en-GB" smtClean="0"/>
              <a:t>‹#›</a:t>
            </a:fld>
            <a:endParaRPr lang="en-GB"/>
          </a:p>
        </p:txBody>
      </p:sp>
    </p:spTree>
    <p:extLst>
      <p:ext uri="{BB962C8B-B14F-4D97-AF65-F5344CB8AC3E}">
        <p14:creationId xmlns:p14="http://schemas.microsoft.com/office/powerpoint/2010/main" val="3731551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94E3F9C-B5C3-42E4-834D-FF2AAD428F4D}" type="datetimeFigureOut">
              <a:rPr lang="en-GB" smtClean="0"/>
              <a:t>21/12/2020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A8D698-500C-48DC-BDF5-47C3A41F61C1}" type="slidenum">
              <a:rPr lang="en-GB" smtClean="0"/>
              <a:t>‹#›</a:t>
            </a:fld>
            <a:endParaRPr lang="en-GB"/>
          </a:p>
        </p:txBody>
      </p:sp>
    </p:spTree>
    <p:extLst>
      <p:ext uri="{BB962C8B-B14F-4D97-AF65-F5344CB8AC3E}">
        <p14:creationId xmlns:p14="http://schemas.microsoft.com/office/powerpoint/2010/main" val="3864902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94E3F9C-B5C3-42E4-834D-FF2AAD428F4D}" type="datetimeFigureOut">
              <a:rPr lang="en-GB" smtClean="0"/>
              <a:t>21/12/2020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0A8D698-500C-48DC-BDF5-47C3A41F61C1}" type="slidenum">
              <a:rPr lang="en-GB" smtClean="0"/>
              <a:t>‹#›</a:t>
            </a:fld>
            <a:endParaRPr lang="en-GB"/>
          </a:p>
        </p:txBody>
      </p:sp>
    </p:spTree>
    <p:extLst>
      <p:ext uri="{BB962C8B-B14F-4D97-AF65-F5344CB8AC3E}">
        <p14:creationId xmlns:p14="http://schemas.microsoft.com/office/powerpoint/2010/main" val="3000821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94E3F9C-B5C3-42E4-834D-FF2AAD428F4D}" type="datetimeFigureOut">
              <a:rPr lang="en-GB" smtClean="0"/>
              <a:t>21/12/2020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0A8D698-500C-48DC-BDF5-47C3A41F61C1}" type="slidenum">
              <a:rPr lang="en-GB" smtClean="0"/>
              <a:t>‹#›</a:t>
            </a:fld>
            <a:endParaRPr lang="en-GB"/>
          </a:p>
        </p:txBody>
      </p:sp>
    </p:spTree>
    <p:extLst>
      <p:ext uri="{BB962C8B-B14F-4D97-AF65-F5344CB8AC3E}">
        <p14:creationId xmlns:p14="http://schemas.microsoft.com/office/powerpoint/2010/main" val="2097991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4E3F9C-B5C3-42E4-834D-FF2AAD428F4D}" type="datetimeFigureOut">
              <a:rPr lang="en-GB" smtClean="0"/>
              <a:t>21/12/2020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0A8D698-500C-48DC-BDF5-47C3A41F61C1}" type="slidenum">
              <a:rPr lang="en-GB" smtClean="0"/>
              <a:t>‹#›</a:t>
            </a:fld>
            <a:endParaRPr lang="en-GB"/>
          </a:p>
        </p:txBody>
      </p:sp>
    </p:spTree>
    <p:extLst>
      <p:ext uri="{BB962C8B-B14F-4D97-AF65-F5344CB8AC3E}">
        <p14:creationId xmlns:p14="http://schemas.microsoft.com/office/powerpoint/2010/main" val="1210037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94E3F9C-B5C3-42E4-834D-FF2AAD428F4D}" type="datetimeFigureOut">
              <a:rPr lang="en-GB" smtClean="0"/>
              <a:t>21/12/2020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A8D698-500C-48DC-BDF5-47C3A41F61C1}" type="slidenum">
              <a:rPr lang="en-GB" smtClean="0"/>
              <a:t>‹#›</a:t>
            </a:fld>
            <a:endParaRPr lang="en-GB"/>
          </a:p>
        </p:txBody>
      </p:sp>
    </p:spTree>
    <p:extLst>
      <p:ext uri="{BB962C8B-B14F-4D97-AF65-F5344CB8AC3E}">
        <p14:creationId xmlns:p14="http://schemas.microsoft.com/office/powerpoint/2010/main" val="704555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94E3F9C-B5C3-42E4-834D-FF2AAD428F4D}" type="datetimeFigureOut">
              <a:rPr lang="en-GB" smtClean="0"/>
              <a:t>21/12/2020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A8D698-500C-48DC-BDF5-47C3A41F61C1}" type="slidenum">
              <a:rPr lang="en-GB" smtClean="0"/>
              <a:t>‹#›</a:t>
            </a:fld>
            <a:endParaRPr lang="en-GB"/>
          </a:p>
        </p:txBody>
      </p:sp>
    </p:spTree>
    <p:extLst>
      <p:ext uri="{BB962C8B-B14F-4D97-AF65-F5344CB8AC3E}">
        <p14:creationId xmlns:p14="http://schemas.microsoft.com/office/powerpoint/2010/main" val="4242077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4E3F9C-B5C3-42E4-834D-FF2AAD428F4D}" type="datetimeFigureOut">
              <a:rPr lang="en-GB" smtClean="0"/>
              <a:t>21/12/2020</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A8D698-500C-48DC-BDF5-47C3A41F61C1}" type="slidenum">
              <a:rPr lang="en-GB" smtClean="0"/>
              <a:t>‹#›</a:t>
            </a:fld>
            <a:endParaRPr lang="en-GB"/>
          </a:p>
        </p:txBody>
      </p:sp>
    </p:spTree>
    <p:extLst>
      <p:ext uri="{BB962C8B-B14F-4D97-AF65-F5344CB8AC3E}">
        <p14:creationId xmlns:p14="http://schemas.microsoft.com/office/powerpoint/2010/main" val="1793056743"/>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intranet.noms.gsi.gov.uk/__data/assets/file/0008/1050659/Five-Minute-Intervention_1.pdf" TargetMode="External"/><Relationship Id="rId3" Type="http://schemas.openxmlformats.org/officeDocument/2006/relationships/image" Target="../media/image1.png"/><Relationship Id="rId7" Type="http://schemas.openxmlformats.org/officeDocument/2006/relationships/hyperlink" Target="https://intranet.noms.gsi.gov.uk/support/safety/procedural-justic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s://www.justiceinspectorates.gov.uk/hmiprisons/about-hmi-prisons/covid-19/notable-positive-practice/?highlight=notable%20positive%20practice" TargetMode="External"/><Relationship Id="rId5" Type="http://schemas.openxmlformats.org/officeDocument/2006/relationships/hyperlink" Target="https://intranet.noms.gsi.gov.uk/__data/assets/pdf_file/0006/897081/Evidence-Summary-Do-good-be-good-activities-01.02.18.pdf" TargetMode="External"/><Relationship Id="rId4" Type="http://schemas.openxmlformats.org/officeDocument/2006/relationships/image" Target="../media/image2.svg"/><Relationship Id="rId9" Type="http://schemas.openxmlformats.org/officeDocument/2006/relationships/hyperlink" Target="https://intranet.noms.gsi.gov.uk/__data/assets/file/0007/1016539/Evidence-Based-Practice-Summary-Isolation-31.03.20.pdf"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hmppsintranet.org.uk/resources/" TargetMode="External"/><Relationship Id="rId3" Type="http://schemas.openxmlformats.org/officeDocument/2006/relationships/image" Target="../media/image1.png"/><Relationship Id="rId7" Type="http://schemas.openxmlformats.org/officeDocument/2006/relationships/hyperlink" Target="https://hmppsintranet.org.uk/resources/in-cell-materials/foreign-language/"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https://hmppsintranet.org.uk/resources/in-cell-materials/learning-disabilities-and-challenges-newsletter/" TargetMode="External"/><Relationship Id="rId5" Type="http://schemas.openxmlformats.org/officeDocument/2006/relationships/hyperlink" Target="http://hmppsintranet.org.uk/resources/wp-content/uploads/2020/04/The-Wellbeing-Plan-Self-help-tool.pdf" TargetMode="External"/><Relationship Id="rId4" Type="http://schemas.openxmlformats.org/officeDocument/2006/relationships/image" Target="../media/image2.sv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100000">
              <a:schemeClr val="accent5">
                <a:lumMod val="45000"/>
                <a:lumOff val="55000"/>
              </a:schemeClr>
            </a:gs>
            <a:gs pos="100000">
              <a:schemeClr val="accent5">
                <a:lumMod val="45000"/>
                <a:lumOff val="55000"/>
              </a:schemeClr>
            </a:gs>
            <a:gs pos="100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3" name="Rounded Rectangle 2"/>
          <p:cNvSpPr/>
          <p:nvPr/>
        </p:nvSpPr>
        <p:spPr>
          <a:xfrm>
            <a:off x="127205" y="1015187"/>
            <a:ext cx="4426858" cy="215044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sz="1200" b="1" dirty="0">
                <a:solidFill>
                  <a:schemeClr val="tx1"/>
                </a:solidFill>
                <a:latin typeface="Arial" panose="020B0604020202020204" pitchFamily="34" charset="0"/>
                <a:cs typeface="Arial" panose="020B0604020202020204" pitchFamily="34" charset="0"/>
              </a:rPr>
              <a:t>Staff and residents are saying how helpful it has been to find time to talk. Checking in with people, expressing some empathy for their situation, encouraging them to keep going with those things that help them cope, helping find that extra support when they need it – all of this matters and makes a difference – every contact counts. Knowing what’s happening and understanding why makes it much easier to cope and helps maintain trust. Involving everyone as far as possible will really help.</a:t>
            </a:r>
          </a:p>
        </p:txBody>
      </p:sp>
      <p:sp>
        <p:nvSpPr>
          <p:cNvPr id="4" name="Rounded Rectangle 3"/>
          <p:cNvSpPr/>
          <p:nvPr/>
        </p:nvSpPr>
        <p:spPr>
          <a:xfrm>
            <a:off x="4637200" y="1010745"/>
            <a:ext cx="4397987" cy="2154882"/>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sz="1200" b="1" dirty="0">
                <a:solidFill>
                  <a:schemeClr val="tx1"/>
                </a:solidFill>
                <a:latin typeface="Arial" panose="020B0604020202020204" pitchFamily="34" charset="0"/>
                <a:cs typeface="Arial" panose="020B0604020202020204" pitchFamily="34" charset="0"/>
              </a:rPr>
              <a:t>Staff and residents have said that things may be calmer but the restricted regime is a real strain on wellbeing.  Residents have described some activities that are helping them cope: helping other residents, music, creative writing and art, education, books and TV,  family contact, keeping fit and so on. Some activities are helping people feel connected e.g. quizzes, competitions and talent shows; doing good </a:t>
            </a:r>
          </a:p>
          <a:p>
            <a:r>
              <a:rPr lang="en-GB" sz="1200" b="1" dirty="0">
                <a:solidFill>
                  <a:schemeClr val="tx1"/>
                </a:solidFill>
                <a:latin typeface="Arial" panose="020B0604020202020204" pitchFamily="34" charset="0"/>
                <a:cs typeface="Arial" panose="020B0604020202020204" pitchFamily="34" charset="0"/>
              </a:rPr>
              <a:t>together like fundraising or food bank collection can </a:t>
            </a:r>
          </a:p>
          <a:p>
            <a:r>
              <a:rPr lang="en-GB" sz="1200" b="1" dirty="0">
                <a:solidFill>
                  <a:schemeClr val="tx1"/>
                </a:solidFill>
                <a:latin typeface="Arial" panose="020B0604020202020204" pitchFamily="34" charset="0"/>
                <a:cs typeface="Arial" panose="020B0604020202020204" pitchFamily="34" charset="0"/>
              </a:rPr>
              <a:t> be a real boost to morale and to a sense of    </a:t>
            </a:r>
          </a:p>
          <a:p>
            <a:r>
              <a:rPr lang="en-GB" sz="1200" b="1" dirty="0">
                <a:solidFill>
                  <a:schemeClr val="tx1"/>
                </a:solidFill>
                <a:latin typeface="Arial" panose="020B0604020202020204" pitchFamily="34" charset="0"/>
                <a:cs typeface="Arial" panose="020B0604020202020204" pitchFamily="34" charset="0"/>
              </a:rPr>
              <a:t>        community.</a:t>
            </a:r>
          </a:p>
        </p:txBody>
      </p:sp>
      <p:sp>
        <p:nvSpPr>
          <p:cNvPr id="5" name="TextBox 4"/>
          <p:cNvSpPr txBox="1"/>
          <p:nvPr/>
        </p:nvSpPr>
        <p:spPr>
          <a:xfrm>
            <a:off x="1" y="0"/>
            <a:ext cx="9143999" cy="584775"/>
          </a:xfrm>
          <a:prstGeom prst="rect">
            <a:avLst/>
          </a:prstGeom>
          <a:solidFill>
            <a:srgbClr val="1E4B74"/>
          </a:solidFill>
          <a:ln>
            <a:noFill/>
          </a:ln>
        </p:spPr>
        <p:txBody>
          <a:bodyPr wrap="square" rtlCol="0">
            <a:spAutoFit/>
          </a:bodyPr>
          <a:lstStyle/>
          <a:p>
            <a:pPr algn="ctr"/>
            <a:r>
              <a:rPr lang="en-GB" sz="3200" b="1" i="1" dirty="0">
                <a:ln w="9525">
                  <a:solidFill>
                    <a:schemeClr val="bg1"/>
                  </a:solidFill>
                  <a:prstDash val="solid"/>
                </a:ln>
                <a:solidFill>
                  <a:schemeClr val="bg1"/>
                </a:solidFill>
                <a:latin typeface="Verdana" panose="020B0604030504040204" pitchFamily="34" charset="0"/>
                <a:ea typeface="Verdana" panose="020B0604030504040204" pitchFamily="34" charset="0"/>
                <a:cs typeface="Verdana" panose="020B0604030504040204" pitchFamily="34" charset="0"/>
              </a:rPr>
              <a:t>Safety Learning Bulletin </a:t>
            </a:r>
            <a:r>
              <a:rPr lang="en-GB" sz="2400" b="1" i="1" dirty="0">
                <a:ln w="9525">
                  <a:solidFill>
                    <a:schemeClr val="bg1"/>
                  </a:solidFill>
                  <a:prstDash val="solid"/>
                </a:ln>
                <a:solidFill>
                  <a:schemeClr val="bg1"/>
                </a:solidFill>
                <a:latin typeface="Verdana" panose="020B0604030504040204" pitchFamily="34" charset="0"/>
                <a:ea typeface="Verdana" panose="020B0604030504040204" pitchFamily="34" charset="0"/>
                <a:cs typeface="Verdana" panose="020B0604030504040204" pitchFamily="34" charset="0"/>
              </a:rPr>
              <a:t>    1/2  </a:t>
            </a:r>
          </a:p>
        </p:txBody>
      </p:sp>
      <p:sp>
        <p:nvSpPr>
          <p:cNvPr id="8" name="TextBox 7"/>
          <p:cNvSpPr txBox="1"/>
          <p:nvPr/>
        </p:nvSpPr>
        <p:spPr>
          <a:xfrm>
            <a:off x="0" y="6273225"/>
            <a:ext cx="9144000" cy="584775"/>
          </a:xfrm>
          <a:prstGeom prst="rect">
            <a:avLst/>
          </a:prstGeom>
          <a:solidFill>
            <a:srgbClr val="173A59"/>
          </a:solidFill>
        </p:spPr>
        <p:txBody>
          <a:bodyPr wrap="square" rtlCol="0">
            <a:spAutoFit/>
          </a:bodyPr>
          <a:lstStyle/>
          <a:p>
            <a:pPr algn="ctr"/>
            <a:r>
              <a:rPr lang="en-GB" sz="3200" b="1" i="1" dirty="0">
                <a:ln w="9525">
                  <a:solidFill>
                    <a:schemeClr val="bg1"/>
                  </a:solidFill>
                  <a:prstDash val="solid"/>
                </a:ln>
                <a:solidFill>
                  <a:schemeClr val="bg1"/>
                </a:solidFill>
                <a:latin typeface="Verdana" panose="020B0604030504040204" pitchFamily="34" charset="0"/>
                <a:ea typeface="Verdana" panose="020B0604030504040204" pitchFamily="34" charset="0"/>
                <a:cs typeface="Verdana" panose="020B0604030504040204" pitchFamily="34" charset="0"/>
              </a:rPr>
              <a:t>Regimes – December 2020</a:t>
            </a:r>
          </a:p>
        </p:txBody>
      </p:sp>
      <p:sp>
        <p:nvSpPr>
          <p:cNvPr id="10" name="TextBox 9"/>
          <p:cNvSpPr txBox="1"/>
          <p:nvPr/>
        </p:nvSpPr>
        <p:spPr>
          <a:xfrm>
            <a:off x="0" y="556965"/>
            <a:ext cx="9144000" cy="307777"/>
          </a:xfrm>
          <a:prstGeom prst="rect">
            <a:avLst/>
          </a:prstGeom>
          <a:solidFill>
            <a:schemeClr val="bg1"/>
          </a:solidFill>
          <a:ln w="31750" cap="rnd">
            <a:noFill/>
          </a:ln>
        </p:spPr>
        <p:txBody>
          <a:bodyPr wrap="square" rtlCol="0">
            <a:spAutoFit/>
          </a:bodyPr>
          <a:lstStyle/>
          <a:p>
            <a:pPr algn="ctr"/>
            <a:r>
              <a:rPr lang="en-GB" sz="1400" b="1" dirty="0">
                <a:latin typeface="Arial" panose="020B0604020202020204" pitchFamily="34" charset="0"/>
                <a:cs typeface="Arial" panose="020B0604020202020204" pitchFamily="34" charset="0"/>
              </a:rPr>
              <a:t>What are we learning about prison regimes and wellbeing during COVID-19?</a:t>
            </a:r>
            <a:endParaRPr lang="en-GB" sz="1400" dirty="0">
              <a:latin typeface="Arial" panose="020B0604020202020204" pitchFamily="34" charset="0"/>
              <a:cs typeface="Arial" panose="020B0604020202020204" pitchFamily="34" charset="0"/>
            </a:endParaRPr>
          </a:p>
        </p:txBody>
      </p:sp>
      <p:sp>
        <p:nvSpPr>
          <p:cNvPr id="13" name="Oval Callout 12"/>
          <p:cNvSpPr/>
          <p:nvPr/>
        </p:nvSpPr>
        <p:spPr>
          <a:xfrm>
            <a:off x="3665435" y="2962471"/>
            <a:ext cx="1813129" cy="1009871"/>
          </a:xfrm>
          <a:prstGeom prst="wedgeEllipseCallou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Arial" panose="020B0604020202020204" pitchFamily="34" charset="0"/>
                <a:cs typeface="Arial" panose="020B0604020202020204" pitchFamily="34" charset="0"/>
              </a:rPr>
              <a:t>What can we do?</a:t>
            </a:r>
            <a:endParaRPr lang="en-GB" dirty="0">
              <a:solidFill>
                <a:schemeClr val="tx1"/>
              </a:solidFill>
              <a:latin typeface="Arial" panose="020B0604020202020204" pitchFamily="34" charset="0"/>
              <a:cs typeface="Arial" panose="020B0604020202020204" pitchFamily="34" charset="0"/>
            </a:endParaRPr>
          </a:p>
        </p:txBody>
      </p:sp>
      <p:sp>
        <p:nvSpPr>
          <p:cNvPr id="16" name="Rounded Rectangle 15"/>
          <p:cNvSpPr/>
          <p:nvPr/>
        </p:nvSpPr>
        <p:spPr>
          <a:xfrm>
            <a:off x="7778522" y="3246364"/>
            <a:ext cx="1256665" cy="877716"/>
          </a:xfrm>
          <a:prstGeom prst="roundRect">
            <a:avLst/>
          </a:prstGeom>
          <a:solidFill>
            <a:schemeClr val="accent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latin typeface="Arial" panose="020B0604020202020204" pitchFamily="34" charset="0"/>
                <a:cs typeface="Arial" panose="020B0604020202020204" pitchFamily="34" charset="0"/>
              </a:rPr>
              <a:t>Activities that we do together – if apart – can be really valuable</a:t>
            </a:r>
          </a:p>
        </p:txBody>
      </p:sp>
      <p:sp>
        <p:nvSpPr>
          <p:cNvPr id="17" name="Rounded Rectangle 16"/>
          <p:cNvSpPr/>
          <p:nvPr/>
        </p:nvSpPr>
        <p:spPr>
          <a:xfrm>
            <a:off x="256903" y="3246364"/>
            <a:ext cx="1296646" cy="892243"/>
          </a:xfrm>
          <a:prstGeom prst="roundRect">
            <a:avLst/>
          </a:prstGeom>
          <a:solidFill>
            <a:schemeClr val="accent1">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latin typeface="Arial" panose="020B0604020202020204" pitchFamily="34" charset="0"/>
                <a:cs typeface="Arial" panose="020B0604020202020204" pitchFamily="34" charset="0"/>
              </a:rPr>
              <a:t>Keep making time for </a:t>
            </a:r>
            <a:r>
              <a:rPr lang="en-GB" sz="1000" dirty="0" err="1">
                <a:latin typeface="Arial" panose="020B0604020202020204" pitchFamily="34" charset="0"/>
                <a:cs typeface="Arial" panose="020B0604020202020204" pitchFamily="34" charset="0"/>
              </a:rPr>
              <a:t>Keywork</a:t>
            </a:r>
            <a:r>
              <a:rPr lang="en-GB" sz="1000" dirty="0">
                <a:latin typeface="Arial" panose="020B0604020202020204" pitchFamily="34" charset="0"/>
                <a:cs typeface="Arial" panose="020B0604020202020204" pitchFamily="34" charset="0"/>
              </a:rPr>
              <a:t> &amp; wellbeing checks</a:t>
            </a:r>
          </a:p>
        </p:txBody>
      </p:sp>
      <p:sp>
        <p:nvSpPr>
          <p:cNvPr id="18" name="Rounded Rectangle 17"/>
          <p:cNvSpPr/>
          <p:nvPr/>
        </p:nvSpPr>
        <p:spPr>
          <a:xfrm>
            <a:off x="6688262" y="4189240"/>
            <a:ext cx="1236230" cy="921383"/>
          </a:xfrm>
          <a:prstGeom prst="roundRect">
            <a:avLst/>
          </a:prstGeom>
          <a:solidFill>
            <a:schemeClr val="accent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latin typeface="Arial" panose="020B0604020202020204" pitchFamily="34" charset="0"/>
                <a:cs typeface="Arial" panose="020B0604020202020204" pitchFamily="34" charset="0"/>
              </a:rPr>
              <a:t>Offering jobs on a rota system allows  more to have time out of their rooms</a:t>
            </a:r>
          </a:p>
        </p:txBody>
      </p:sp>
      <p:sp>
        <p:nvSpPr>
          <p:cNvPr id="20" name="Rounded Rectangle 19"/>
          <p:cNvSpPr/>
          <p:nvPr/>
        </p:nvSpPr>
        <p:spPr>
          <a:xfrm>
            <a:off x="2228464" y="3246902"/>
            <a:ext cx="1329374" cy="875752"/>
          </a:xfrm>
          <a:prstGeom prst="roundRect">
            <a:avLst/>
          </a:prstGeom>
          <a:solidFill>
            <a:schemeClr val="accent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latin typeface="Arial" panose="020B0604020202020204" pitchFamily="34" charset="0"/>
                <a:cs typeface="Arial" panose="020B0604020202020204" pitchFamily="34" charset="0"/>
              </a:rPr>
              <a:t>Involve staff and residents together in your planning </a:t>
            </a:r>
          </a:p>
        </p:txBody>
      </p:sp>
      <p:sp>
        <p:nvSpPr>
          <p:cNvPr id="22" name="Rounded Rectangle 21"/>
          <p:cNvSpPr/>
          <p:nvPr/>
        </p:nvSpPr>
        <p:spPr>
          <a:xfrm>
            <a:off x="5550288" y="3250502"/>
            <a:ext cx="1267741" cy="872152"/>
          </a:xfrm>
          <a:prstGeom prst="roundRect">
            <a:avLst/>
          </a:prstGeom>
          <a:solidFill>
            <a:schemeClr val="accent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latin typeface="Arial" panose="020B0604020202020204" pitchFamily="34" charset="0"/>
                <a:cs typeface="Arial" panose="020B0604020202020204" pitchFamily="34" charset="0"/>
              </a:rPr>
              <a:t>Could teams work together  (inside or out)  to improve the environment</a:t>
            </a:r>
          </a:p>
        </p:txBody>
      </p:sp>
      <p:sp>
        <p:nvSpPr>
          <p:cNvPr id="23" name="Rounded Rectangle 22"/>
          <p:cNvSpPr/>
          <p:nvPr/>
        </p:nvSpPr>
        <p:spPr>
          <a:xfrm>
            <a:off x="3919178" y="4189240"/>
            <a:ext cx="1305643" cy="916330"/>
          </a:xfrm>
          <a:prstGeom prst="roundRect">
            <a:avLst/>
          </a:prstGeom>
          <a:solidFill>
            <a:schemeClr val="accent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latin typeface="Arial" panose="020B0604020202020204" pitchFamily="34" charset="0"/>
                <a:cs typeface="Arial" panose="020B0604020202020204" pitchFamily="34" charset="0"/>
              </a:rPr>
              <a:t>Create opportunities for prison residents to contribute</a:t>
            </a:r>
          </a:p>
        </p:txBody>
      </p:sp>
      <p:sp>
        <p:nvSpPr>
          <p:cNvPr id="24" name="Rounded Rectangle 23"/>
          <p:cNvSpPr/>
          <p:nvPr/>
        </p:nvSpPr>
        <p:spPr>
          <a:xfrm>
            <a:off x="1252819" y="4189240"/>
            <a:ext cx="1276824" cy="937347"/>
          </a:xfrm>
          <a:prstGeom prst="roundRect">
            <a:avLst/>
          </a:prstGeom>
          <a:solidFill>
            <a:schemeClr val="accent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latin typeface="Arial" panose="020B0604020202020204" pitchFamily="34" charset="0"/>
                <a:cs typeface="Arial" panose="020B0604020202020204" pitchFamily="34" charset="0"/>
              </a:rPr>
              <a:t>Keep up with regular </a:t>
            </a:r>
            <a:r>
              <a:rPr lang="en-GB" sz="1000" dirty="0" err="1">
                <a:latin typeface="Arial" panose="020B0604020202020204" pitchFamily="34" charset="0"/>
                <a:cs typeface="Arial" panose="020B0604020202020204" pitchFamily="34" charset="0"/>
              </a:rPr>
              <a:t>comms</a:t>
            </a:r>
            <a:r>
              <a:rPr lang="en-GB" sz="1000" dirty="0">
                <a:latin typeface="Arial" panose="020B0604020202020204" pitchFamily="34" charset="0"/>
                <a:cs typeface="Arial" panose="020B0604020202020204" pitchFamily="34" charset="0"/>
              </a:rPr>
              <a:t> using a range of methods </a:t>
            </a:r>
          </a:p>
        </p:txBody>
      </p:sp>
      <p:grpSp>
        <p:nvGrpSpPr>
          <p:cNvPr id="66" name="Group 65"/>
          <p:cNvGrpSpPr/>
          <p:nvPr/>
        </p:nvGrpSpPr>
        <p:grpSpPr>
          <a:xfrm>
            <a:off x="95196" y="5192178"/>
            <a:ext cx="845270" cy="1594644"/>
            <a:chOff x="-4549" y="5217901"/>
            <a:chExt cx="845270" cy="1594644"/>
          </a:xfrm>
        </p:grpSpPr>
        <p:sp>
          <p:nvSpPr>
            <p:cNvPr id="53" name="TextBox 52"/>
            <p:cNvSpPr txBox="1"/>
            <p:nvPr/>
          </p:nvSpPr>
          <p:spPr>
            <a:xfrm rot="16200000">
              <a:off x="-566227" y="5850757"/>
              <a:ext cx="1523466" cy="400110"/>
            </a:xfrm>
            <a:prstGeom prst="rect">
              <a:avLst/>
            </a:prstGeom>
            <a:solidFill>
              <a:schemeClr val="bg1"/>
            </a:solidFill>
          </p:spPr>
          <p:txBody>
            <a:bodyPr wrap="square" rtlCol="0">
              <a:spAutoFit/>
            </a:bodyPr>
            <a:lstStyle/>
            <a:p>
              <a:r>
                <a:rPr lang="en-GB" sz="2000" b="1" dirty="0"/>
                <a:t>E-links</a:t>
              </a:r>
            </a:p>
          </p:txBody>
        </p:sp>
        <p:pic>
          <p:nvPicPr>
            <p:cNvPr id="14" name="Graphic 34" descr="Questions">
              <a:extLst>
                <a:ext uri="{FF2B5EF4-FFF2-40B4-BE49-F238E27FC236}">
                  <a16:creationId xmlns:a16="http://schemas.microsoft.com/office/drawing/2014/main" id="{B01D467C-1DEA-4CE8-A3EC-A46E7EA3B0F7}"/>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5197" y="5217901"/>
              <a:ext cx="745524" cy="825562"/>
            </a:xfrm>
            <a:prstGeom prst="rect">
              <a:avLst/>
            </a:prstGeom>
          </p:spPr>
        </p:pic>
      </p:grpSp>
      <p:sp>
        <p:nvSpPr>
          <p:cNvPr id="55" name="Pentagon 54"/>
          <p:cNvSpPr/>
          <p:nvPr/>
        </p:nvSpPr>
        <p:spPr>
          <a:xfrm>
            <a:off x="5956549" y="5478982"/>
            <a:ext cx="1349828" cy="662568"/>
          </a:xfrm>
          <a:prstGeom prst="homePlat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u="sng" dirty="0">
                <a:latin typeface="Arial" panose="020B0604020202020204" pitchFamily="34" charset="0"/>
                <a:cs typeface="Arial" panose="020B0604020202020204" pitchFamily="34" charset="0"/>
                <a:hlinkClick r:id="rId5"/>
              </a:rPr>
              <a:t>Do Good Be Good Activities</a:t>
            </a:r>
            <a:endParaRPr lang="en-GB" sz="1000" dirty="0">
              <a:latin typeface="Arial" panose="020B0604020202020204" pitchFamily="34" charset="0"/>
              <a:cs typeface="Arial" panose="020B0604020202020204" pitchFamily="34" charset="0"/>
            </a:endParaRPr>
          </a:p>
        </p:txBody>
      </p:sp>
      <p:sp>
        <p:nvSpPr>
          <p:cNvPr id="56" name="Pentagon 55"/>
          <p:cNvSpPr/>
          <p:nvPr/>
        </p:nvSpPr>
        <p:spPr>
          <a:xfrm>
            <a:off x="7649187" y="5476713"/>
            <a:ext cx="1349828" cy="662568"/>
          </a:xfrm>
          <a:prstGeom prst="homePlat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u="sng" dirty="0">
                <a:solidFill>
                  <a:schemeClr val="tx2"/>
                </a:solidFill>
                <a:latin typeface="Arial" panose="020B0604020202020204" pitchFamily="34" charset="0"/>
                <a:cs typeface="Arial" panose="020B0604020202020204" pitchFamily="34" charset="0"/>
                <a:hlinkClick r:id="rId6"/>
              </a:rPr>
              <a:t>HMIP Positive Practice </a:t>
            </a:r>
            <a:endParaRPr lang="en-GB" sz="1000" dirty="0">
              <a:solidFill>
                <a:schemeClr val="tx2"/>
              </a:solidFill>
              <a:latin typeface="Arial" panose="020B0604020202020204" pitchFamily="34" charset="0"/>
              <a:cs typeface="Arial" panose="020B0604020202020204" pitchFamily="34" charset="0"/>
            </a:endParaRPr>
          </a:p>
        </p:txBody>
      </p:sp>
      <p:sp>
        <p:nvSpPr>
          <p:cNvPr id="57" name="Pentagon 56"/>
          <p:cNvSpPr/>
          <p:nvPr/>
        </p:nvSpPr>
        <p:spPr>
          <a:xfrm>
            <a:off x="4263911" y="5480255"/>
            <a:ext cx="1349828" cy="662568"/>
          </a:xfrm>
          <a:prstGeom prst="homePlat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u="sng" dirty="0">
                <a:latin typeface="Arial" panose="020B0604020202020204" pitchFamily="34" charset="0"/>
                <a:cs typeface="Arial" panose="020B0604020202020204" pitchFamily="34" charset="0"/>
                <a:hlinkClick r:id="rId7"/>
              </a:rPr>
              <a:t>Procedural Justice Resources</a:t>
            </a:r>
            <a:endParaRPr lang="en-GB" sz="1000" dirty="0">
              <a:latin typeface="Arial" panose="020B0604020202020204" pitchFamily="34" charset="0"/>
              <a:cs typeface="Arial" panose="020B0604020202020204" pitchFamily="34" charset="0"/>
            </a:endParaRPr>
          </a:p>
        </p:txBody>
      </p:sp>
      <p:sp>
        <p:nvSpPr>
          <p:cNvPr id="58" name="Pentagon 57"/>
          <p:cNvSpPr/>
          <p:nvPr/>
        </p:nvSpPr>
        <p:spPr>
          <a:xfrm>
            <a:off x="2571273" y="5475017"/>
            <a:ext cx="1349828" cy="662568"/>
          </a:xfrm>
          <a:prstGeom prst="homePlat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u="sng" dirty="0">
                <a:latin typeface="Arial" panose="020B0604020202020204" pitchFamily="34" charset="0"/>
                <a:cs typeface="Arial" panose="020B0604020202020204" pitchFamily="34" charset="0"/>
                <a:hlinkClick r:id="rId8"/>
              </a:rPr>
              <a:t>Five Minute Intervention</a:t>
            </a:r>
            <a:endParaRPr lang="en-GB" sz="1000" dirty="0">
              <a:latin typeface="Arial" panose="020B0604020202020204" pitchFamily="34" charset="0"/>
              <a:cs typeface="Arial" panose="020B0604020202020204" pitchFamily="34" charset="0"/>
            </a:endParaRPr>
          </a:p>
        </p:txBody>
      </p:sp>
      <p:sp>
        <p:nvSpPr>
          <p:cNvPr id="59" name="Pentagon 58"/>
          <p:cNvSpPr/>
          <p:nvPr/>
        </p:nvSpPr>
        <p:spPr>
          <a:xfrm>
            <a:off x="878635" y="5474185"/>
            <a:ext cx="1349828" cy="672109"/>
          </a:xfrm>
          <a:prstGeom prst="homePlat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u="sng" dirty="0">
                <a:latin typeface="Arial" panose="020B0604020202020204" pitchFamily="34" charset="0"/>
                <a:cs typeface="Arial" panose="020B0604020202020204" pitchFamily="34" charset="0"/>
                <a:hlinkClick r:id="rId9"/>
              </a:rPr>
              <a:t>Impact of Isolation and how to Mitigate it</a:t>
            </a:r>
            <a:endParaRPr lang="en-GB" sz="1000" dirty="0">
              <a:latin typeface="Arial" panose="020B0604020202020204" pitchFamily="34" charset="0"/>
              <a:cs typeface="Arial" panose="020B0604020202020204" pitchFamily="34" charset="0"/>
            </a:endParaRPr>
          </a:p>
        </p:txBody>
      </p:sp>
      <p:cxnSp>
        <p:nvCxnSpPr>
          <p:cNvPr id="65" name="Straight Connector 64"/>
          <p:cNvCxnSpPr/>
          <p:nvPr/>
        </p:nvCxnSpPr>
        <p:spPr>
          <a:xfrm>
            <a:off x="0" y="5263356"/>
            <a:ext cx="9144000" cy="0"/>
          </a:xfrm>
          <a:prstGeom prst="line">
            <a:avLst/>
          </a:prstGeom>
          <a:ln w="28575"/>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5028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100000">
              <a:schemeClr val="accent5">
                <a:lumMod val="45000"/>
                <a:lumOff val="55000"/>
              </a:schemeClr>
            </a:gs>
            <a:gs pos="100000">
              <a:schemeClr val="accent5">
                <a:lumMod val="45000"/>
                <a:lumOff val="55000"/>
              </a:schemeClr>
            </a:gs>
            <a:gs pos="100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3" name="Rounded Rectangle 2"/>
          <p:cNvSpPr/>
          <p:nvPr/>
        </p:nvSpPr>
        <p:spPr>
          <a:xfrm>
            <a:off x="95196" y="1048373"/>
            <a:ext cx="4426858" cy="198981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sz="1200" b="1" dirty="0">
                <a:solidFill>
                  <a:schemeClr val="tx1"/>
                </a:solidFill>
                <a:latin typeface="Arial" panose="020B0604020202020204" pitchFamily="34" charset="0"/>
                <a:cs typeface="Arial" panose="020B0604020202020204" pitchFamily="34" charset="0"/>
              </a:rPr>
              <a:t>Residents have appreciated in-cell activity packs and other efforts to keep up the supply of books and DVDs.</a:t>
            </a:r>
          </a:p>
          <a:p>
            <a:r>
              <a:rPr lang="en-GB" sz="1200" b="1" dirty="0">
                <a:solidFill>
                  <a:schemeClr val="tx1"/>
                </a:solidFill>
                <a:latin typeface="Arial" panose="020B0604020202020204" pitchFamily="34" charset="0"/>
                <a:cs typeface="Arial" panose="020B0604020202020204" pitchFamily="34" charset="0"/>
              </a:rPr>
              <a:t>Offering some choice will be helpful as residents have so little choice or control at present which itself is detrimental to wellbeing. Offering the same opportunities to all (or being transparent on who gets what and why) will also be important as we know feeling fairly treated helps people cope.</a:t>
            </a:r>
          </a:p>
        </p:txBody>
      </p:sp>
      <p:sp>
        <p:nvSpPr>
          <p:cNvPr id="4" name="Rounded Rectangle 3"/>
          <p:cNvSpPr/>
          <p:nvPr/>
        </p:nvSpPr>
        <p:spPr>
          <a:xfrm>
            <a:off x="4653351" y="1048373"/>
            <a:ext cx="4397987" cy="198667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sz="1200" b="1" dirty="0">
                <a:solidFill>
                  <a:schemeClr val="tx1"/>
                </a:solidFill>
                <a:latin typeface="Arial" panose="020B0604020202020204" pitchFamily="34" charset="0"/>
                <a:cs typeface="Arial" panose="020B0604020202020204" pitchFamily="34" charset="0"/>
              </a:rPr>
              <a:t>Many prison residents have said that ‘the basics’ (meals, meds, family contact) have been well met in the circumstances but they are concerned about progression &amp; release planning and how they can take the next steps.  </a:t>
            </a:r>
          </a:p>
          <a:p>
            <a:endParaRPr lang="en-GB" sz="1200" b="1" dirty="0">
              <a:solidFill>
                <a:schemeClr val="tx1"/>
              </a:solidFill>
              <a:latin typeface="Arial" panose="020B0604020202020204" pitchFamily="34" charset="0"/>
              <a:cs typeface="Arial" panose="020B0604020202020204" pitchFamily="34" charset="0"/>
            </a:endParaRPr>
          </a:p>
          <a:p>
            <a:r>
              <a:rPr lang="en-GB" sz="1200" b="1" dirty="0">
                <a:solidFill>
                  <a:schemeClr val="tx1"/>
                </a:solidFill>
                <a:latin typeface="Arial" panose="020B0604020202020204" pitchFamily="34" charset="0"/>
                <a:cs typeface="Arial" panose="020B0604020202020204" pitchFamily="34" charset="0"/>
              </a:rPr>
              <a:t>People are also sharing some anxiety about coming  </a:t>
            </a:r>
          </a:p>
          <a:p>
            <a:r>
              <a:rPr lang="en-GB" sz="1200" b="1" dirty="0">
                <a:solidFill>
                  <a:schemeClr val="tx1"/>
                </a:solidFill>
                <a:latin typeface="Arial" panose="020B0604020202020204" pitchFamily="34" charset="0"/>
                <a:cs typeface="Arial" panose="020B0604020202020204" pitchFamily="34" charset="0"/>
              </a:rPr>
              <a:t>   out of lockdown – finding time to talk these things   </a:t>
            </a:r>
          </a:p>
          <a:p>
            <a:r>
              <a:rPr lang="en-GB" sz="1200" b="1" dirty="0">
                <a:solidFill>
                  <a:schemeClr val="tx1"/>
                </a:solidFill>
                <a:latin typeface="Arial" panose="020B0604020202020204" pitchFamily="34" charset="0"/>
                <a:cs typeface="Arial" panose="020B0604020202020204" pitchFamily="34" charset="0"/>
              </a:rPr>
              <a:t>        through will help.</a:t>
            </a:r>
          </a:p>
        </p:txBody>
      </p:sp>
      <p:sp>
        <p:nvSpPr>
          <p:cNvPr id="5" name="TextBox 4"/>
          <p:cNvSpPr txBox="1"/>
          <p:nvPr/>
        </p:nvSpPr>
        <p:spPr>
          <a:xfrm>
            <a:off x="1" y="0"/>
            <a:ext cx="9143999" cy="584775"/>
          </a:xfrm>
          <a:prstGeom prst="rect">
            <a:avLst/>
          </a:prstGeom>
          <a:solidFill>
            <a:srgbClr val="1E4B74"/>
          </a:solidFill>
          <a:ln>
            <a:noFill/>
          </a:ln>
        </p:spPr>
        <p:txBody>
          <a:bodyPr wrap="square" rtlCol="0">
            <a:spAutoFit/>
          </a:bodyPr>
          <a:lstStyle/>
          <a:p>
            <a:pPr algn="ctr"/>
            <a:r>
              <a:rPr lang="en-GB" sz="3200" b="1" i="1" dirty="0">
                <a:ln w="9525">
                  <a:solidFill>
                    <a:schemeClr val="bg1"/>
                  </a:solidFill>
                  <a:prstDash val="solid"/>
                </a:ln>
                <a:solidFill>
                  <a:schemeClr val="bg1"/>
                </a:solidFill>
                <a:latin typeface="Verdana" panose="020B0604030504040204" pitchFamily="34" charset="0"/>
                <a:ea typeface="Verdana" panose="020B0604030504040204" pitchFamily="34" charset="0"/>
                <a:cs typeface="Verdana" panose="020B0604030504040204" pitchFamily="34" charset="0"/>
              </a:rPr>
              <a:t>Safety Learning Bulletin    </a:t>
            </a:r>
            <a:r>
              <a:rPr lang="en-GB" sz="2400" b="1" i="1" dirty="0">
                <a:ln w="9525">
                  <a:solidFill>
                    <a:schemeClr val="bg1"/>
                  </a:solidFill>
                  <a:prstDash val="solid"/>
                </a:ln>
                <a:solidFill>
                  <a:schemeClr val="bg1"/>
                </a:solidFill>
                <a:latin typeface="Verdana" panose="020B0604030504040204" pitchFamily="34" charset="0"/>
                <a:ea typeface="Verdana" panose="020B0604030504040204" pitchFamily="34" charset="0"/>
                <a:cs typeface="Verdana" panose="020B0604030504040204" pitchFamily="34" charset="0"/>
              </a:rPr>
              <a:t>2/2 </a:t>
            </a:r>
            <a:r>
              <a:rPr lang="en-GB" sz="3200" b="1" i="1" dirty="0">
                <a:ln w="9525">
                  <a:solidFill>
                    <a:schemeClr val="bg1"/>
                  </a:solidFill>
                  <a:prstDash val="solid"/>
                </a:ln>
                <a:solidFill>
                  <a:schemeClr val="bg1"/>
                </a:solidFill>
                <a:latin typeface="Verdana" panose="020B0604030504040204" pitchFamily="34" charset="0"/>
                <a:ea typeface="Verdana" panose="020B0604030504040204" pitchFamily="34" charset="0"/>
                <a:cs typeface="Verdana" panose="020B0604030504040204" pitchFamily="34" charset="0"/>
              </a:rPr>
              <a:t> </a:t>
            </a:r>
          </a:p>
        </p:txBody>
      </p:sp>
      <p:sp>
        <p:nvSpPr>
          <p:cNvPr id="8" name="TextBox 7"/>
          <p:cNvSpPr txBox="1"/>
          <p:nvPr/>
        </p:nvSpPr>
        <p:spPr>
          <a:xfrm>
            <a:off x="0" y="6273225"/>
            <a:ext cx="9144000" cy="584775"/>
          </a:xfrm>
          <a:prstGeom prst="rect">
            <a:avLst/>
          </a:prstGeom>
          <a:solidFill>
            <a:srgbClr val="173A59"/>
          </a:solidFill>
        </p:spPr>
        <p:txBody>
          <a:bodyPr wrap="square" rtlCol="0">
            <a:spAutoFit/>
          </a:bodyPr>
          <a:lstStyle/>
          <a:p>
            <a:pPr algn="ctr"/>
            <a:r>
              <a:rPr lang="en-GB" sz="3200" b="1" i="1" dirty="0">
                <a:ln w="9525">
                  <a:solidFill>
                    <a:schemeClr val="bg1"/>
                  </a:solidFill>
                  <a:prstDash val="solid"/>
                </a:ln>
                <a:solidFill>
                  <a:schemeClr val="bg1"/>
                </a:solidFill>
                <a:latin typeface="Verdana" panose="020B0604030504040204" pitchFamily="34" charset="0"/>
                <a:ea typeface="Verdana" panose="020B0604030504040204" pitchFamily="34" charset="0"/>
                <a:cs typeface="Verdana" panose="020B0604030504040204" pitchFamily="34" charset="0"/>
              </a:rPr>
              <a:t>Regimes – December 2020</a:t>
            </a:r>
          </a:p>
        </p:txBody>
      </p:sp>
      <p:sp>
        <p:nvSpPr>
          <p:cNvPr id="10" name="TextBox 9"/>
          <p:cNvSpPr txBox="1"/>
          <p:nvPr/>
        </p:nvSpPr>
        <p:spPr>
          <a:xfrm>
            <a:off x="0" y="590485"/>
            <a:ext cx="9144000" cy="307777"/>
          </a:xfrm>
          <a:prstGeom prst="rect">
            <a:avLst/>
          </a:prstGeom>
          <a:solidFill>
            <a:schemeClr val="bg1"/>
          </a:solidFill>
          <a:ln w="31750" cap="rnd">
            <a:noFill/>
          </a:ln>
        </p:spPr>
        <p:txBody>
          <a:bodyPr wrap="square" rtlCol="0">
            <a:spAutoFit/>
          </a:bodyPr>
          <a:lstStyle/>
          <a:p>
            <a:pPr algn="ctr"/>
            <a:r>
              <a:rPr lang="en-GB" sz="1400" b="1" dirty="0">
                <a:latin typeface="Arial" panose="020B0604020202020204" pitchFamily="34" charset="0"/>
                <a:cs typeface="Arial" panose="020B0604020202020204" pitchFamily="34" charset="0"/>
              </a:rPr>
              <a:t>What are we learning about prison regimes and wellbeing during COVID-19?</a:t>
            </a:r>
            <a:endParaRPr lang="en-GB" sz="1400" dirty="0">
              <a:latin typeface="Arial" panose="020B0604020202020204" pitchFamily="34" charset="0"/>
              <a:cs typeface="Arial" panose="020B0604020202020204" pitchFamily="34" charset="0"/>
            </a:endParaRPr>
          </a:p>
        </p:txBody>
      </p:sp>
      <p:sp>
        <p:nvSpPr>
          <p:cNvPr id="13" name="Oval Callout 12"/>
          <p:cNvSpPr/>
          <p:nvPr/>
        </p:nvSpPr>
        <p:spPr>
          <a:xfrm>
            <a:off x="3688019" y="2770617"/>
            <a:ext cx="1812648" cy="1039834"/>
          </a:xfrm>
          <a:prstGeom prst="wedgeEllipseCallou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Arial" panose="020B0604020202020204" pitchFamily="34" charset="0"/>
                <a:cs typeface="Arial" panose="020B0604020202020204" pitchFamily="34" charset="0"/>
              </a:rPr>
              <a:t>What can we do?</a:t>
            </a:r>
            <a:endParaRPr lang="en-GB" dirty="0">
              <a:solidFill>
                <a:schemeClr val="tx1"/>
              </a:solidFill>
              <a:latin typeface="Arial" panose="020B0604020202020204" pitchFamily="34" charset="0"/>
              <a:cs typeface="Arial" panose="020B0604020202020204" pitchFamily="34" charset="0"/>
            </a:endParaRPr>
          </a:p>
        </p:txBody>
      </p:sp>
      <p:sp>
        <p:nvSpPr>
          <p:cNvPr id="16" name="Rounded Rectangle 15"/>
          <p:cNvSpPr/>
          <p:nvPr/>
        </p:nvSpPr>
        <p:spPr>
          <a:xfrm>
            <a:off x="7493773" y="3179284"/>
            <a:ext cx="1440000" cy="845358"/>
          </a:xfrm>
          <a:prstGeom prst="roundRect">
            <a:avLst/>
          </a:prstGeom>
          <a:solidFill>
            <a:schemeClr val="accent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latin typeface="Arial" panose="020B0604020202020204" pitchFamily="34" charset="0"/>
                <a:cs typeface="Arial" panose="020B0604020202020204" pitchFamily="34" charset="0"/>
              </a:rPr>
              <a:t> Keyworker contact can help work through these anxieties and next steps</a:t>
            </a:r>
          </a:p>
        </p:txBody>
      </p:sp>
      <p:sp>
        <p:nvSpPr>
          <p:cNvPr id="18" name="Rounded Rectangle 17"/>
          <p:cNvSpPr/>
          <p:nvPr/>
        </p:nvSpPr>
        <p:spPr>
          <a:xfrm>
            <a:off x="5539537" y="3181328"/>
            <a:ext cx="1312807" cy="842509"/>
          </a:xfrm>
          <a:prstGeom prst="roundRect">
            <a:avLst/>
          </a:prstGeom>
          <a:solidFill>
            <a:schemeClr val="accent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latin typeface="Arial" panose="020B0604020202020204" pitchFamily="34" charset="0"/>
                <a:cs typeface="Arial" panose="020B0604020202020204" pitchFamily="34" charset="0"/>
              </a:rPr>
              <a:t>Communicate what interventions and education are still on offer</a:t>
            </a:r>
          </a:p>
        </p:txBody>
      </p:sp>
      <p:sp>
        <p:nvSpPr>
          <p:cNvPr id="20" name="Rounded Rectangle 19"/>
          <p:cNvSpPr/>
          <p:nvPr/>
        </p:nvSpPr>
        <p:spPr>
          <a:xfrm>
            <a:off x="1177860" y="4182350"/>
            <a:ext cx="1440000" cy="912164"/>
          </a:xfrm>
          <a:prstGeom prst="roundRect">
            <a:avLst/>
          </a:prstGeom>
          <a:solidFill>
            <a:schemeClr val="accent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latin typeface="Arial" panose="020B0604020202020204" pitchFamily="34" charset="0"/>
                <a:cs typeface="Arial" panose="020B0604020202020204" pitchFamily="34" charset="0"/>
              </a:rPr>
              <a:t>Offer a range of packs: creativity, education and  wellbeing</a:t>
            </a:r>
          </a:p>
        </p:txBody>
      </p:sp>
      <p:sp>
        <p:nvSpPr>
          <p:cNvPr id="22" name="Rounded Rectangle 21"/>
          <p:cNvSpPr/>
          <p:nvPr/>
        </p:nvSpPr>
        <p:spPr>
          <a:xfrm>
            <a:off x="3846839" y="4182349"/>
            <a:ext cx="1450321" cy="914367"/>
          </a:xfrm>
          <a:prstGeom prst="roundRect">
            <a:avLst/>
          </a:prstGeom>
          <a:solidFill>
            <a:schemeClr val="accent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latin typeface="Arial" panose="020B0604020202020204" pitchFamily="34" charset="0"/>
                <a:cs typeface="Arial" panose="020B0604020202020204" pitchFamily="34" charset="0"/>
              </a:rPr>
              <a:t>We all need to know we matter – gestures of kindness can be a real boost to our wellbeing</a:t>
            </a:r>
          </a:p>
        </p:txBody>
      </p:sp>
      <p:sp>
        <p:nvSpPr>
          <p:cNvPr id="23" name="Rounded Rectangle 22"/>
          <p:cNvSpPr/>
          <p:nvPr/>
        </p:nvSpPr>
        <p:spPr>
          <a:xfrm>
            <a:off x="2220686" y="3181422"/>
            <a:ext cx="1361625" cy="842509"/>
          </a:xfrm>
          <a:prstGeom prst="roundRect">
            <a:avLst/>
          </a:prstGeom>
          <a:solidFill>
            <a:schemeClr val="accent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latin typeface="Arial" panose="020B0604020202020204" pitchFamily="34" charset="0"/>
                <a:cs typeface="Arial" panose="020B0604020202020204" pitchFamily="34" charset="0"/>
              </a:rPr>
              <a:t>Consider the needs of  those who are most vulnerable</a:t>
            </a:r>
          </a:p>
        </p:txBody>
      </p:sp>
      <p:sp>
        <p:nvSpPr>
          <p:cNvPr id="24" name="Rounded Rectangle 23"/>
          <p:cNvSpPr/>
          <p:nvPr/>
        </p:nvSpPr>
        <p:spPr>
          <a:xfrm>
            <a:off x="194942" y="3179997"/>
            <a:ext cx="1383407" cy="843933"/>
          </a:xfrm>
          <a:prstGeom prst="roundRect">
            <a:avLst/>
          </a:prstGeom>
          <a:solidFill>
            <a:schemeClr val="accent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latin typeface="Arial" panose="020B0604020202020204" pitchFamily="34" charset="0"/>
                <a:cs typeface="Arial" panose="020B0604020202020204" pitchFamily="34" charset="0"/>
              </a:rPr>
              <a:t>Provide packs in different languages and for people with learning difficulties.</a:t>
            </a:r>
          </a:p>
        </p:txBody>
      </p:sp>
      <p:grpSp>
        <p:nvGrpSpPr>
          <p:cNvPr id="66" name="Group 65"/>
          <p:cNvGrpSpPr/>
          <p:nvPr/>
        </p:nvGrpSpPr>
        <p:grpSpPr>
          <a:xfrm>
            <a:off x="95196" y="5192178"/>
            <a:ext cx="845270" cy="1594644"/>
            <a:chOff x="-4549" y="5217901"/>
            <a:chExt cx="845270" cy="1594644"/>
          </a:xfrm>
        </p:grpSpPr>
        <p:sp>
          <p:nvSpPr>
            <p:cNvPr id="53" name="TextBox 52"/>
            <p:cNvSpPr txBox="1"/>
            <p:nvPr/>
          </p:nvSpPr>
          <p:spPr>
            <a:xfrm rot="16200000">
              <a:off x="-566227" y="5850757"/>
              <a:ext cx="1523466" cy="400110"/>
            </a:xfrm>
            <a:prstGeom prst="rect">
              <a:avLst/>
            </a:prstGeom>
            <a:solidFill>
              <a:schemeClr val="bg1"/>
            </a:solidFill>
          </p:spPr>
          <p:txBody>
            <a:bodyPr wrap="square" rtlCol="0">
              <a:spAutoFit/>
            </a:bodyPr>
            <a:lstStyle/>
            <a:p>
              <a:r>
                <a:rPr lang="en-GB" sz="2000" b="1" dirty="0"/>
                <a:t>E-links</a:t>
              </a:r>
            </a:p>
          </p:txBody>
        </p:sp>
        <p:pic>
          <p:nvPicPr>
            <p:cNvPr id="14" name="Graphic 34" descr="Questions">
              <a:extLst>
                <a:ext uri="{FF2B5EF4-FFF2-40B4-BE49-F238E27FC236}">
                  <a16:creationId xmlns:a16="http://schemas.microsoft.com/office/drawing/2014/main" id="{B01D467C-1DEA-4CE8-A3EC-A46E7EA3B0F7}"/>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5197" y="5217901"/>
              <a:ext cx="745524" cy="825562"/>
            </a:xfrm>
            <a:prstGeom prst="rect">
              <a:avLst/>
            </a:prstGeom>
          </p:spPr>
        </p:pic>
      </p:grpSp>
      <p:sp>
        <p:nvSpPr>
          <p:cNvPr id="55" name="Pentagon 54"/>
          <p:cNvSpPr/>
          <p:nvPr/>
        </p:nvSpPr>
        <p:spPr>
          <a:xfrm>
            <a:off x="5092594" y="5452145"/>
            <a:ext cx="1349828" cy="662568"/>
          </a:xfrm>
          <a:prstGeom prst="homePlat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u="sng" dirty="0">
                <a:latin typeface="Arial" panose="020B0604020202020204" pitchFamily="34" charset="0"/>
                <a:cs typeface="Arial" panose="020B0604020202020204" pitchFamily="34" charset="0"/>
                <a:hlinkClick r:id="rId5"/>
              </a:rPr>
              <a:t>The Wellbeing Plan Self Help Tool</a:t>
            </a:r>
            <a:endParaRPr lang="en-GB" sz="1000" dirty="0">
              <a:latin typeface="Arial" panose="020B0604020202020204" pitchFamily="34" charset="0"/>
              <a:cs typeface="Arial" panose="020B0604020202020204" pitchFamily="34" charset="0"/>
            </a:endParaRPr>
          </a:p>
        </p:txBody>
      </p:sp>
      <p:sp>
        <p:nvSpPr>
          <p:cNvPr id="57" name="Pentagon 56"/>
          <p:cNvSpPr/>
          <p:nvPr/>
        </p:nvSpPr>
        <p:spPr>
          <a:xfrm>
            <a:off x="1268032" y="5452145"/>
            <a:ext cx="1349828" cy="662568"/>
          </a:xfrm>
          <a:prstGeom prst="homePlat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u="sng" dirty="0">
                <a:latin typeface="Arial" panose="020B0604020202020204" pitchFamily="34" charset="0"/>
                <a:cs typeface="Arial" panose="020B0604020202020204" pitchFamily="34" charset="0"/>
                <a:hlinkClick r:id="rId6"/>
              </a:rPr>
              <a:t>In Cell Activity - LDC</a:t>
            </a:r>
            <a:endParaRPr lang="en-GB" sz="1000" dirty="0">
              <a:latin typeface="Arial" panose="020B0604020202020204" pitchFamily="34" charset="0"/>
              <a:cs typeface="Arial" panose="020B0604020202020204" pitchFamily="34" charset="0"/>
            </a:endParaRPr>
          </a:p>
        </p:txBody>
      </p:sp>
      <p:sp>
        <p:nvSpPr>
          <p:cNvPr id="58" name="Pentagon 57"/>
          <p:cNvSpPr/>
          <p:nvPr/>
        </p:nvSpPr>
        <p:spPr>
          <a:xfrm>
            <a:off x="3180313" y="5442263"/>
            <a:ext cx="1349828" cy="662568"/>
          </a:xfrm>
          <a:prstGeom prst="homePlat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u="sng" dirty="0">
                <a:latin typeface="Arial" panose="020B0604020202020204" pitchFamily="34" charset="0"/>
                <a:cs typeface="Arial" panose="020B0604020202020204" pitchFamily="34" charset="0"/>
                <a:hlinkClick r:id="rId7"/>
              </a:rPr>
              <a:t>In Cell Activity - Foreign Languages</a:t>
            </a:r>
            <a:endParaRPr lang="en-GB" sz="1000" dirty="0">
              <a:latin typeface="Arial" panose="020B0604020202020204" pitchFamily="34" charset="0"/>
              <a:cs typeface="Arial" panose="020B0604020202020204" pitchFamily="34" charset="0"/>
            </a:endParaRPr>
          </a:p>
        </p:txBody>
      </p:sp>
      <p:sp>
        <p:nvSpPr>
          <p:cNvPr id="59" name="Pentagon 58"/>
          <p:cNvSpPr/>
          <p:nvPr/>
        </p:nvSpPr>
        <p:spPr>
          <a:xfrm>
            <a:off x="7004875" y="5437492"/>
            <a:ext cx="1349828" cy="672109"/>
          </a:xfrm>
          <a:prstGeom prst="homePlat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u="sng" dirty="0">
                <a:latin typeface="Arial" panose="020B0604020202020204" pitchFamily="34" charset="0"/>
                <a:cs typeface="Arial" panose="020B0604020202020204" pitchFamily="34" charset="0"/>
                <a:hlinkClick r:id="rId8"/>
              </a:rPr>
              <a:t>In Cell Activity</a:t>
            </a:r>
            <a:endParaRPr lang="en-GB" sz="1000" dirty="0">
              <a:latin typeface="Arial" panose="020B0604020202020204" pitchFamily="34" charset="0"/>
              <a:cs typeface="Arial" panose="020B0604020202020204" pitchFamily="34" charset="0"/>
            </a:endParaRPr>
          </a:p>
        </p:txBody>
      </p:sp>
      <p:cxnSp>
        <p:nvCxnSpPr>
          <p:cNvPr id="65" name="Straight Connector 64"/>
          <p:cNvCxnSpPr/>
          <p:nvPr/>
        </p:nvCxnSpPr>
        <p:spPr>
          <a:xfrm>
            <a:off x="0" y="5265995"/>
            <a:ext cx="9144000" cy="0"/>
          </a:xfrm>
          <a:prstGeom prst="line">
            <a:avLst/>
          </a:prstGeom>
          <a:ln w="28575"/>
        </p:spPr>
        <p:style>
          <a:lnRef idx="1">
            <a:schemeClr val="dk1"/>
          </a:lnRef>
          <a:fillRef idx="0">
            <a:schemeClr val="dk1"/>
          </a:fillRef>
          <a:effectRef idx="0">
            <a:schemeClr val="dk1"/>
          </a:effectRef>
          <a:fontRef idx="minor">
            <a:schemeClr val="tx1"/>
          </a:fontRef>
        </p:style>
      </p:cxnSp>
      <p:sp>
        <p:nvSpPr>
          <p:cNvPr id="25" name="Rounded Rectangle 24"/>
          <p:cNvSpPr/>
          <p:nvPr/>
        </p:nvSpPr>
        <p:spPr>
          <a:xfrm>
            <a:off x="6526139" y="4182349"/>
            <a:ext cx="1343042" cy="910528"/>
          </a:xfrm>
          <a:prstGeom prst="roundRect">
            <a:avLst/>
          </a:prstGeom>
          <a:solidFill>
            <a:schemeClr val="accent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latin typeface="Arial" panose="020B0604020202020204" pitchFamily="34" charset="0"/>
                <a:cs typeface="Arial" panose="020B0604020202020204" pitchFamily="34" charset="0"/>
              </a:rPr>
              <a:t>Let people know what resettlement support is available</a:t>
            </a:r>
          </a:p>
        </p:txBody>
      </p:sp>
    </p:spTree>
    <p:extLst>
      <p:ext uri="{BB962C8B-B14F-4D97-AF65-F5344CB8AC3E}">
        <p14:creationId xmlns:p14="http://schemas.microsoft.com/office/powerpoint/2010/main" val="80669399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1766</TotalTime>
  <Words>582</Words>
  <Application>Microsoft Office PowerPoint</Application>
  <PresentationFormat>On-screen Show (4:3)</PresentationFormat>
  <Paragraphs>47</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Verdana</vt:lpstr>
      <vt:lpstr>Office Theme</vt:lpstr>
      <vt:lpstr>PowerPoint Presentation</vt:lpstr>
      <vt:lpstr>PowerPoint Presentation</vt:lpstr>
    </vt:vector>
  </TitlesOfParts>
  <Company>MOJ</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Davidson, Amy [HMPS]</dc:creator>
  <cp:lastModifiedBy>Smith, Katherine (CID)</cp:lastModifiedBy>
  <cp:revision>64</cp:revision>
  <dcterms:created xsi:type="dcterms:W3CDTF">2020-11-17T10:32:27Z</dcterms:created>
  <dcterms:modified xsi:type="dcterms:W3CDTF">2020-12-21T10:13:24Z</dcterms:modified>
</cp:coreProperties>
</file>