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Lst>
  <p:sldSz cx="12801600" cy="9601200" type="A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388C"/>
    <a:srgbClr val="FEF9EC"/>
    <a:srgbClr val="FDF4DB"/>
    <a:srgbClr val="FBE8B3"/>
    <a:srgbClr val="D99BD3"/>
    <a:srgbClr val="FFFDFB"/>
    <a:srgbClr val="FDF1E9"/>
    <a:srgbClr val="F0E1FF"/>
    <a:srgbClr val="E4C9FF"/>
    <a:srgbClr val="C69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85" d="100"/>
          <a:sy n="85" d="100"/>
        </p:scale>
        <p:origin x="1140" y="90"/>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smtClean="0"/>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3505D8B-F07A-4105-91CC-7172DA624A7F}" type="datetimeFigureOut">
              <a:rPr lang="en-GB" smtClean="0"/>
              <a:t>15/06/2020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DCB78F-C47C-4654-BCE6-055F0F3F2E52}" type="slidenum">
              <a:rPr lang="en-GB" smtClean="0"/>
              <a:t>‹#›</a:t>
            </a:fld>
            <a:endParaRPr lang="en-GB"/>
          </a:p>
        </p:txBody>
      </p:sp>
    </p:spTree>
    <p:extLst>
      <p:ext uri="{BB962C8B-B14F-4D97-AF65-F5344CB8AC3E}">
        <p14:creationId xmlns:p14="http://schemas.microsoft.com/office/powerpoint/2010/main" val="1020375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3505D8B-F07A-4105-91CC-7172DA624A7F}" type="datetimeFigureOut">
              <a:rPr lang="en-GB" smtClean="0"/>
              <a:t>15/06/2020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DCB78F-C47C-4654-BCE6-055F0F3F2E52}" type="slidenum">
              <a:rPr lang="en-GB" smtClean="0"/>
              <a:t>‹#›</a:t>
            </a:fld>
            <a:endParaRPr lang="en-GB"/>
          </a:p>
        </p:txBody>
      </p:sp>
    </p:spTree>
    <p:extLst>
      <p:ext uri="{BB962C8B-B14F-4D97-AF65-F5344CB8AC3E}">
        <p14:creationId xmlns:p14="http://schemas.microsoft.com/office/powerpoint/2010/main" val="517516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3505D8B-F07A-4105-91CC-7172DA624A7F}" type="datetimeFigureOut">
              <a:rPr lang="en-GB" smtClean="0"/>
              <a:t>15/06/2020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DCB78F-C47C-4654-BCE6-055F0F3F2E52}" type="slidenum">
              <a:rPr lang="en-GB" smtClean="0"/>
              <a:t>‹#›</a:t>
            </a:fld>
            <a:endParaRPr lang="en-GB"/>
          </a:p>
        </p:txBody>
      </p:sp>
    </p:spTree>
    <p:extLst>
      <p:ext uri="{BB962C8B-B14F-4D97-AF65-F5344CB8AC3E}">
        <p14:creationId xmlns:p14="http://schemas.microsoft.com/office/powerpoint/2010/main" val="3052286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3505D8B-F07A-4105-91CC-7172DA624A7F}" type="datetimeFigureOut">
              <a:rPr lang="en-GB" smtClean="0"/>
              <a:t>15/06/2020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DCB78F-C47C-4654-BCE6-055F0F3F2E52}" type="slidenum">
              <a:rPr lang="en-GB" smtClean="0"/>
              <a:t>‹#›</a:t>
            </a:fld>
            <a:endParaRPr lang="en-GB"/>
          </a:p>
        </p:txBody>
      </p:sp>
    </p:spTree>
    <p:extLst>
      <p:ext uri="{BB962C8B-B14F-4D97-AF65-F5344CB8AC3E}">
        <p14:creationId xmlns:p14="http://schemas.microsoft.com/office/powerpoint/2010/main" val="1402817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smtClean="0"/>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505D8B-F07A-4105-91CC-7172DA624A7F}" type="datetimeFigureOut">
              <a:rPr lang="en-GB" smtClean="0"/>
              <a:t>15/06/2020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DCB78F-C47C-4654-BCE6-055F0F3F2E52}" type="slidenum">
              <a:rPr lang="en-GB" smtClean="0"/>
              <a:t>‹#›</a:t>
            </a:fld>
            <a:endParaRPr lang="en-GB"/>
          </a:p>
        </p:txBody>
      </p:sp>
    </p:spTree>
    <p:extLst>
      <p:ext uri="{BB962C8B-B14F-4D97-AF65-F5344CB8AC3E}">
        <p14:creationId xmlns:p14="http://schemas.microsoft.com/office/powerpoint/2010/main" val="2750551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3505D8B-F07A-4105-91CC-7172DA624A7F}" type="datetimeFigureOut">
              <a:rPr lang="en-GB" smtClean="0"/>
              <a:t>15/06/2020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6DCB78F-C47C-4654-BCE6-055F0F3F2E52}" type="slidenum">
              <a:rPr lang="en-GB" smtClean="0"/>
              <a:t>‹#›</a:t>
            </a:fld>
            <a:endParaRPr lang="en-GB"/>
          </a:p>
        </p:txBody>
      </p:sp>
    </p:spTree>
    <p:extLst>
      <p:ext uri="{BB962C8B-B14F-4D97-AF65-F5344CB8AC3E}">
        <p14:creationId xmlns:p14="http://schemas.microsoft.com/office/powerpoint/2010/main" val="244918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smtClean="0"/>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smtClean="0"/>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3505D8B-F07A-4105-91CC-7172DA624A7F}" type="datetimeFigureOut">
              <a:rPr lang="en-GB" smtClean="0"/>
              <a:t>15/06/2020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6DCB78F-C47C-4654-BCE6-055F0F3F2E52}" type="slidenum">
              <a:rPr lang="en-GB" smtClean="0"/>
              <a:t>‹#›</a:t>
            </a:fld>
            <a:endParaRPr lang="en-GB"/>
          </a:p>
        </p:txBody>
      </p:sp>
    </p:spTree>
    <p:extLst>
      <p:ext uri="{BB962C8B-B14F-4D97-AF65-F5344CB8AC3E}">
        <p14:creationId xmlns:p14="http://schemas.microsoft.com/office/powerpoint/2010/main" val="1575301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3505D8B-F07A-4105-91CC-7172DA624A7F}" type="datetimeFigureOut">
              <a:rPr lang="en-GB" smtClean="0"/>
              <a:t>15/06/2020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6DCB78F-C47C-4654-BCE6-055F0F3F2E52}" type="slidenum">
              <a:rPr lang="en-GB" smtClean="0"/>
              <a:t>‹#›</a:t>
            </a:fld>
            <a:endParaRPr lang="en-GB"/>
          </a:p>
        </p:txBody>
      </p:sp>
    </p:spTree>
    <p:extLst>
      <p:ext uri="{BB962C8B-B14F-4D97-AF65-F5344CB8AC3E}">
        <p14:creationId xmlns:p14="http://schemas.microsoft.com/office/powerpoint/2010/main" val="1434653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505D8B-F07A-4105-91CC-7172DA624A7F}" type="datetimeFigureOut">
              <a:rPr lang="en-GB" smtClean="0"/>
              <a:t>15/06/2020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6DCB78F-C47C-4654-BCE6-055F0F3F2E52}" type="slidenum">
              <a:rPr lang="en-GB" smtClean="0"/>
              <a:t>‹#›</a:t>
            </a:fld>
            <a:endParaRPr lang="en-GB"/>
          </a:p>
        </p:txBody>
      </p:sp>
    </p:spTree>
    <p:extLst>
      <p:ext uri="{BB962C8B-B14F-4D97-AF65-F5344CB8AC3E}">
        <p14:creationId xmlns:p14="http://schemas.microsoft.com/office/powerpoint/2010/main" val="957705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smtClean="0"/>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505D8B-F07A-4105-91CC-7172DA624A7F}" type="datetimeFigureOut">
              <a:rPr lang="en-GB" smtClean="0"/>
              <a:t>15/06/2020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6DCB78F-C47C-4654-BCE6-055F0F3F2E52}" type="slidenum">
              <a:rPr lang="en-GB" smtClean="0"/>
              <a:t>‹#›</a:t>
            </a:fld>
            <a:endParaRPr lang="en-GB"/>
          </a:p>
        </p:txBody>
      </p:sp>
    </p:spTree>
    <p:extLst>
      <p:ext uri="{BB962C8B-B14F-4D97-AF65-F5344CB8AC3E}">
        <p14:creationId xmlns:p14="http://schemas.microsoft.com/office/powerpoint/2010/main" val="1067240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smtClean="0"/>
              <a:t>Click icon to add picture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505D8B-F07A-4105-91CC-7172DA624A7F}" type="datetimeFigureOut">
              <a:rPr lang="en-GB" smtClean="0"/>
              <a:t>15/06/2020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6DCB78F-C47C-4654-BCE6-055F0F3F2E52}" type="slidenum">
              <a:rPr lang="en-GB" smtClean="0"/>
              <a:t>‹#›</a:t>
            </a:fld>
            <a:endParaRPr lang="en-GB"/>
          </a:p>
        </p:txBody>
      </p:sp>
    </p:spTree>
    <p:extLst>
      <p:ext uri="{BB962C8B-B14F-4D97-AF65-F5344CB8AC3E}">
        <p14:creationId xmlns:p14="http://schemas.microsoft.com/office/powerpoint/2010/main" val="397732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13505D8B-F07A-4105-91CC-7172DA624A7F}" type="datetimeFigureOut">
              <a:rPr lang="en-GB" smtClean="0"/>
              <a:t>15/06/2020</a:t>
            </a:fld>
            <a:endParaRPr lang="en-GB"/>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6DCB78F-C47C-4654-BCE6-055F0F3F2E52}" type="slidenum">
              <a:rPr lang="en-GB" smtClean="0"/>
              <a:t>‹#›</a:t>
            </a:fld>
            <a:endParaRPr lang="en-GB"/>
          </a:p>
        </p:txBody>
      </p:sp>
    </p:spTree>
    <p:extLst>
      <p:ext uri="{BB962C8B-B14F-4D97-AF65-F5344CB8AC3E}">
        <p14:creationId xmlns:p14="http://schemas.microsoft.com/office/powerpoint/2010/main" val="3102414950"/>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1" Type="http://schemas.openxmlformats.org/officeDocument/2006/relationships/image" Target="../media/image16.svg"/><Relationship Id="rId47" Type="http://schemas.openxmlformats.org/officeDocument/2006/relationships/image" Target="../media/image46.svg"/><Relationship Id="rId50" Type="http://schemas.openxmlformats.org/officeDocument/2006/relationships/image" Target="../media/image4.png"/><Relationship Id="rId17" Type="http://schemas.openxmlformats.org/officeDocument/2006/relationships/image" Target="../media/image16.svg"/><Relationship Id="rId2" Type="http://schemas.openxmlformats.org/officeDocument/2006/relationships/image" Target="../media/image1.png"/><Relationship Id="rId1" Type="http://schemas.openxmlformats.org/officeDocument/2006/relationships/slideLayout" Target="../slideLayouts/slideLayout1.xml"/><Relationship Id="rId49" Type="http://schemas.openxmlformats.org/officeDocument/2006/relationships/image" Target="../media/image3.png"/><Relationship Id="rId48"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EF9EC"/>
        </a:solidFill>
        <a:effectLst/>
      </p:bgPr>
    </p:bg>
    <p:spTree>
      <p:nvGrpSpPr>
        <p:cNvPr id="1" name=""/>
        <p:cNvGrpSpPr/>
        <p:nvPr/>
      </p:nvGrpSpPr>
      <p:grpSpPr>
        <a:xfrm>
          <a:off x="0" y="0"/>
          <a:ext cx="0" cy="0"/>
          <a:chOff x="0" y="0"/>
          <a:chExt cx="0" cy="0"/>
        </a:xfrm>
      </p:grpSpPr>
      <p:cxnSp>
        <p:nvCxnSpPr>
          <p:cNvPr id="33" name="Straight Connector 32"/>
          <p:cNvCxnSpPr/>
          <p:nvPr/>
        </p:nvCxnSpPr>
        <p:spPr>
          <a:xfrm flipV="1">
            <a:off x="4219304" y="8433419"/>
            <a:ext cx="4376056" cy="18394"/>
          </a:xfrm>
          <a:prstGeom prst="line">
            <a:avLst/>
          </a:prstGeom>
          <a:ln w="28575">
            <a:solidFill>
              <a:srgbClr val="7030A0"/>
            </a:solidFill>
            <a:prstDash val="lgDash"/>
          </a:ln>
        </p:spPr>
        <p:style>
          <a:lnRef idx="1">
            <a:schemeClr val="accent1"/>
          </a:lnRef>
          <a:fillRef idx="0">
            <a:schemeClr val="accent1"/>
          </a:fillRef>
          <a:effectRef idx="0">
            <a:schemeClr val="accent1"/>
          </a:effectRef>
          <a:fontRef idx="minor">
            <a:schemeClr val="tx1"/>
          </a:fontRef>
        </p:style>
      </p:cxnSp>
      <p:sp>
        <p:nvSpPr>
          <p:cNvPr id="29" name="Bent Arrow 28"/>
          <p:cNvSpPr/>
          <p:nvPr/>
        </p:nvSpPr>
        <p:spPr>
          <a:xfrm rot="5400000">
            <a:off x="10019217" y="1967704"/>
            <a:ext cx="951893" cy="2343188"/>
          </a:xfrm>
          <a:prstGeom prst="bentArrow">
            <a:avLst>
              <a:gd name="adj1" fmla="val 7159"/>
              <a:gd name="adj2" fmla="val 14708"/>
              <a:gd name="adj3" fmla="val 25000"/>
              <a:gd name="adj4" fmla="val 43750"/>
            </a:avLst>
          </a:prstGeom>
          <a:solidFill>
            <a:srgbClr val="D99BD3"/>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01" name="Bent Arrow 100"/>
          <p:cNvSpPr/>
          <p:nvPr/>
        </p:nvSpPr>
        <p:spPr>
          <a:xfrm rot="16200000" flipH="1">
            <a:off x="1882744" y="1967704"/>
            <a:ext cx="951893" cy="2343188"/>
          </a:xfrm>
          <a:prstGeom prst="bentArrow">
            <a:avLst>
              <a:gd name="adj1" fmla="val 7159"/>
              <a:gd name="adj2" fmla="val 14708"/>
              <a:gd name="adj3" fmla="val 25000"/>
              <a:gd name="adj4" fmla="val 43750"/>
            </a:avLst>
          </a:prstGeom>
          <a:solidFill>
            <a:srgbClr val="D99BD3"/>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0" name="Up Arrow 29"/>
          <p:cNvSpPr/>
          <p:nvPr/>
        </p:nvSpPr>
        <p:spPr>
          <a:xfrm flipV="1">
            <a:off x="3785862" y="2849103"/>
            <a:ext cx="171395" cy="1529680"/>
          </a:xfrm>
          <a:prstGeom prst="upArrow">
            <a:avLst/>
          </a:prstGeom>
          <a:solidFill>
            <a:srgbClr val="D99BD3"/>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3" name="Up Arrow 102"/>
          <p:cNvSpPr/>
          <p:nvPr/>
        </p:nvSpPr>
        <p:spPr>
          <a:xfrm flipV="1">
            <a:off x="8828870" y="2874756"/>
            <a:ext cx="171395" cy="1529680"/>
          </a:xfrm>
          <a:prstGeom prst="upArrow">
            <a:avLst/>
          </a:prstGeom>
          <a:solidFill>
            <a:srgbClr val="D99BD3"/>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4" name="Up Arrow 103"/>
          <p:cNvSpPr/>
          <p:nvPr/>
        </p:nvSpPr>
        <p:spPr>
          <a:xfrm flipV="1">
            <a:off x="6293252" y="2841280"/>
            <a:ext cx="171395" cy="1529680"/>
          </a:xfrm>
          <a:prstGeom prst="upArrow">
            <a:avLst/>
          </a:prstGeom>
          <a:solidFill>
            <a:srgbClr val="D99BD3"/>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Bent Arrow 18"/>
          <p:cNvSpPr/>
          <p:nvPr/>
        </p:nvSpPr>
        <p:spPr>
          <a:xfrm rot="10800000" flipH="1">
            <a:off x="641224" y="924420"/>
            <a:ext cx="364572" cy="946569"/>
          </a:xfrm>
          <a:prstGeom prst="bentArrow">
            <a:avLst/>
          </a:prstGeom>
          <a:solidFill>
            <a:srgbClr val="96388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1350">
              <a:solidFill>
                <a:schemeClr val="tx1"/>
              </a:solidFill>
            </a:endParaRPr>
          </a:p>
        </p:txBody>
      </p:sp>
      <p:sp>
        <p:nvSpPr>
          <p:cNvPr id="8" name="Rectangle 7"/>
          <p:cNvSpPr/>
          <p:nvPr/>
        </p:nvSpPr>
        <p:spPr>
          <a:xfrm>
            <a:off x="1" y="239252"/>
            <a:ext cx="12801600" cy="831375"/>
          </a:xfrm>
          <a:prstGeom prst="rect">
            <a:avLst/>
          </a:prstGeom>
          <a:solidFill>
            <a:srgbClr val="96388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GB" sz="1013"/>
          </a:p>
        </p:txBody>
      </p:sp>
      <p:sp>
        <p:nvSpPr>
          <p:cNvPr id="2" name="Rectangle 1"/>
          <p:cNvSpPr/>
          <p:nvPr/>
        </p:nvSpPr>
        <p:spPr>
          <a:xfrm>
            <a:off x="1042372" y="1172939"/>
            <a:ext cx="11466620" cy="1138773"/>
          </a:xfrm>
          <a:prstGeom prst="rect">
            <a:avLst/>
          </a:prstGeom>
          <a:solidFill>
            <a:schemeClr val="bg1"/>
          </a:solidFill>
          <a:ln>
            <a:solidFill>
              <a:srgbClr val="96388C"/>
            </a:solidFill>
            <a:prstDash val="dash"/>
          </a:ln>
        </p:spPr>
        <p:txBody>
          <a:bodyPr wrap="square">
            <a:spAutoFit/>
          </a:bodyPr>
          <a:lstStyle/>
          <a:p>
            <a:r>
              <a:rPr lang="en-GB" sz="1700" dirty="0">
                <a:latin typeface="Arial" panose="020B0604020202020204" pitchFamily="34" charset="0"/>
                <a:ea typeface="Calibri" panose="020F0502020204030204" pitchFamily="34" charset="0"/>
                <a:cs typeface="Calibri" panose="020F0502020204030204" pitchFamily="34" charset="0"/>
              </a:rPr>
              <a:t>A healthy response to the relational work of probation is to recognise and acknowledge we are all likely to experience vulnerabilities and psychological stressors at various times. Recognising and responding to these should be viewed positively with staff being reassured that addressing these will be viewed as a professional action to keep themselves, colleagues and service users safe.</a:t>
            </a:r>
            <a:endParaRPr lang="en-GB" sz="1700" dirty="0">
              <a:latin typeface="Calibri" panose="020F0502020204030204" pitchFamily="34" charset="0"/>
              <a:ea typeface="Calibri" panose="020F0502020204030204" pitchFamily="34" charset="0"/>
              <a:cs typeface="Calibri" panose="020F0502020204030204" pitchFamily="34" charset="0"/>
            </a:endParaRPr>
          </a:p>
        </p:txBody>
      </p:sp>
      <p:sp>
        <p:nvSpPr>
          <p:cNvPr id="4" name="Rectangle 3"/>
          <p:cNvSpPr/>
          <p:nvPr/>
        </p:nvSpPr>
        <p:spPr>
          <a:xfrm>
            <a:off x="1575210" y="235068"/>
            <a:ext cx="9818214" cy="830997"/>
          </a:xfrm>
          <a:prstGeom prst="rect">
            <a:avLst/>
          </a:prstGeom>
        </p:spPr>
        <p:txBody>
          <a:bodyPr wrap="square">
            <a:spAutoFit/>
          </a:bodyPr>
          <a:lstStyle/>
          <a:p>
            <a:r>
              <a:rPr lang="en-GB" sz="2400" b="1" dirty="0">
                <a:solidFill>
                  <a:schemeClr val="bg1"/>
                </a:solidFill>
                <a:latin typeface="Arial" panose="020B0604020202020204" pitchFamily="34" charset="0"/>
                <a:ea typeface="Calibri" panose="020F0502020204030204" pitchFamily="34" charset="0"/>
                <a:cs typeface="Arial" panose="020B0604020202020204" pitchFamily="34" charset="0"/>
              </a:rPr>
              <a:t>Supervision Support</a:t>
            </a:r>
          </a:p>
          <a:p>
            <a:r>
              <a:rPr lang="en-GB" sz="2400" dirty="0">
                <a:solidFill>
                  <a:schemeClr val="bg1"/>
                </a:solidFill>
                <a:latin typeface="Arial" panose="020B0604020202020204" pitchFamily="34" charset="0"/>
                <a:ea typeface="Calibri" panose="020F0502020204030204" pitchFamily="34" charset="0"/>
                <a:cs typeface="Arial" panose="020B0604020202020204" pitchFamily="34" charset="0"/>
              </a:rPr>
              <a:t>Helping Staff to Recognise Potential Psychological Boundary Issues</a:t>
            </a:r>
          </a:p>
        </p:txBody>
      </p:sp>
      <p:grpSp>
        <p:nvGrpSpPr>
          <p:cNvPr id="21" name="Group 20"/>
          <p:cNvGrpSpPr/>
          <p:nvPr/>
        </p:nvGrpSpPr>
        <p:grpSpPr>
          <a:xfrm>
            <a:off x="152020" y="122304"/>
            <a:ext cx="1051560" cy="1068923"/>
            <a:chOff x="2862072" y="187275"/>
            <a:chExt cx="586359" cy="589040"/>
          </a:xfrm>
        </p:grpSpPr>
        <p:sp>
          <p:nvSpPr>
            <p:cNvPr id="10" name="Oval 9"/>
            <p:cNvSpPr/>
            <p:nvPr/>
          </p:nvSpPr>
          <p:spPr>
            <a:xfrm>
              <a:off x="2862072" y="187275"/>
              <a:ext cx="586359" cy="589040"/>
            </a:xfrm>
            <a:prstGeom prst="ellipse">
              <a:avLst/>
            </a:prstGeom>
            <a:solidFill>
              <a:schemeClr val="bg1"/>
            </a:solidFill>
            <a:ln>
              <a:solidFill>
                <a:srgbClr val="96388C"/>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GB" sz="1013"/>
            </a:p>
          </p:txBody>
        </p:sp>
        <p:pic>
          <p:nvPicPr>
            <p:cNvPr id="72" name="Graphic 48" descr="Information">
              <a:extLst>
                <a:ext uri="{FF2B5EF4-FFF2-40B4-BE49-F238E27FC236}">
                  <a16:creationId xmlns:a16="http://schemas.microsoft.com/office/drawing/2014/main" xmlns="" id="{4652695F-0CAC-465A-9FA5-917AB4EAA15C}"/>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47"/>
                </a:ext>
              </a:extLst>
            </a:blip>
            <a:stretch>
              <a:fillRect/>
            </a:stretch>
          </p:blipFill>
          <p:spPr>
            <a:xfrm>
              <a:off x="2903039" y="227707"/>
              <a:ext cx="514350" cy="514350"/>
            </a:xfrm>
            <a:prstGeom prst="rect">
              <a:avLst/>
            </a:prstGeom>
          </p:spPr>
        </p:pic>
      </p:grpSp>
      <p:sp>
        <p:nvSpPr>
          <p:cNvPr id="13" name="Rectangle 12"/>
          <p:cNvSpPr/>
          <p:nvPr/>
        </p:nvSpPr>
        <p:spPr>
          <a:xfrm>
            <a:off x="3479660" y="2451831"/>
            <a:ext cx="5894534" cy="707886"/>
          </a:xfrm>
          <a:prstGeom prst="rect">
            <a:avLst/>
          </a:prstGeom>
          <a:solidFill>
            <a:srgbClr val="D99BD3"/>
          </a:solidFill>
          <a:ln>
            <a:solidFill>
              <a:schemeClr val="tx1"/>
            </a:solidFill>
            <a:prstDash val="lgDash"/>
          </a:ln>
        </p:spPr>
        <p:txBody>
          <a:bodyPr wrap="square">
            <a:spAutoFit/>
          </a:bodyPr>
          <a:lstStyle/>
          <a:p>
            <a:pPr algn="ctr"/>
            <a:r>
              <a:rPr lang="en-GB" sz="2000" b="1" dirty="0">
                <a:latin typeface="Arial" panose="020B0604020202020204" pitchFamily="34" charset="0"/>
                <a:cs typeface="Arial" panose="020B0604020202020204" pitchFamily="34" charset="0"/>
              </a:rPr>
              <a:t>Indicators of unrecognised or hidden psychological stress related to case work</a:t>
            </a:r>
          </a:p>
        </p:txBody>
      </p:sp>
      <p:graphicFrame>
        <p:nvGraphicFramePr>
          <p:cNvPr id="20" name="Table 19"/>
          <p:cNvGraphicFramePr>
            <a:graphicFrameLocks noGrp="1"/>
          </p:cNvGraphicFramePr>
          <p:nvPr>
            <p:extLst>
              <p:ext uri="{D42A27DB-BD31-4B8C-83A1-F6EECF244321}">
                <p14:modId xmlns:p14="http://schemas.microsoft.com/office/powerpoint/2010/main" val="1011103980"/>
              </p:ext>
            </p:extLst>
          </p:nvPr>
        </p:nvGraphicFramePr>
        <p:xfrm>
          <a:off x="10194914" y="3659258"/>
          <a:ext cx="2454088" cy="5196840"/>
        </p:xfrm>
        <a:graphic>
          <a:graphicData uri="http://schemas.openxmlformats.org/drawingml/2006/table">
            <a:tbl>
              <a:tblPr firstRow="1" bandRow="1">
                <a:tableStyleId>{5C22544A-7EE6-4342-B048-85BDC9FD1C3A}</a:tableStyleId>
              </a:tblPr>
              <a:tblGrid>
                <a:gridCol w="2454088"/>
              </a:tblGrid>
              <a:tr h="441467">
                <a:tc>
                  <a:txBody>
                    <a:bodyPr/>
                    <a:lstStyle/>
                    <a:p>
                      <a:pPr marL="0" marR="0" indent="0" algn="ctr" defTabSz="960120" rtl="0" eaLnBrk="1" fontAlgn="auto" latinLnBrk="0" hangingPunct="1">
                        <a:lnSpc>
                          <a:spcPct val="100000"/>
                        </a:lnSpc>
                        <a:spcBef>
                          <a:spcPts val="0"/>
                        </a:spcBef>
                        <a:spcAft>
                          <a:spcPts val="0"/>
                        </a:spcAft>
                        <a:buClrTx/>
                        <a:buSzTx/>
                        <a:buFontTx/>
                        <a:buNone/>
                        <a:tabLst/>
                        <a:defRPr/>
                      </a:pPr>
                      <a:r>
                        <a:rPr lang="en-GB" sz="1600" b="1" kern="1200" dirty="0" smtClean="0">
                          <a:solidFill>
                            <a:schemeClr val="bg1"/>
                          </a:solidFill>
                          <a:effectLst/>
                          <a:latin typeface="Arial" panose="020B0604020202020204" pitchFamily="34" charset="0"/>
                          <a:ea typeface="+mn-ea"/>
                          <a:cs typeface="Arial" panose="020B0604020202020204" pitchFamily="34" charset="0"/>
                        </a:rPr>
                        <a:t>BOUNDARY DIFFICULTIES</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6388C"/>
                    </a:solidFill>
                  </a:tcPr>
                </a:tc>
              </a:tr>
              <a:tr h="4125393">
                <a:tc>
                  <a:txBody>
                    <a:bodyPr/>
                    <a:lstStyle/>
                    <a:p>
                      <a:pPr marL="285750" indent="-285750">
                        <a:buFont typeface="Arial" panose="020B0604020202020204" pitchFamily="34" charset="0"/>
                        <a:buChar char="•"/>
                      </a:pPr>
                      <a:r>
                        <a:rPr lang="en-GB" sz="1500" dirty="0" smtClean="0">
                          <a:latin typeface="Arial" panose="020B0604020202020204" pitchFamily="34" charset="0"/>
                          <a:cs typeface="Arial" panose="020B0604020202020204" pitchFamily="34" charset="0"/>
                        </a:rPr>
                        <a:t>Evidence of boundaries not being established or being transgressed, becoming blurred</a:t>
                      </a:r>
                    </a:p>
                    <a:p>
                      <a:pPr marL="285750" indent="-285750">
                        <a:buFont typeface="Arial" panose="020B0604020202020204" pitchFamily="34" charset="0"/>
                        <a:buChar char="•"/>
                      </a:pPr>
                      <a:r>
                        <a:rPr lang="en-GB" sz="1500" dirty="0" smtClean="0">
                          <a:latin typeface="Arial" panose="020B0604020202020204" pitchFamily="34" charset="0"/>
                          <a:cs typeface="Arial" panose="020B0604020202020204" pitchFamily="34" charset="0"/>
                        </a:rPr>
                        <a:t>Statements that imply over familiarity</a:t>
                      </a:r>
                    </a:p>
                    <a:p>
                      <a:pPr marL="285750" indent="-285750">
                        <a:buFont typeface="Arial" panose="020B0604020202020204" pitchFamily="34" charset="0"/>
                        <a:buChar char="•"/>
                      </a:pPr>
                      <a:r>
                        <a:rPr lang="en-GB" sz="1500" dirty="0" smtClean="0">
                          <a:latin typeface="Arial" panose="020B0604020202020204" pitchFamily="34" charset="0"/>
                          <a:cs typeface="Arial" panose="020B0604020202020204" pitchFamily="34" charset="0"/>
                        </a:rPr>
                        <a:t>Reporting increased feelings about service users</a:t>
                      </a:r>
                    </a:p>
                    <a:p>
                      <a:pPr marL="285750" indent="-285750">
                        <a:buFont typeface="Arial" panose="020B0604020202020204" pitchFamily="34" charset="0"/>
                        <a:buChar char="•"/>
                      </a:pPr>
                      <a:r>
                        <a:rPr lang="en-GB" sz="1500" dirty="0" smtClean="0">
                          <a:latin typeface="Arial" panose="020B0604020202020204" pitchFamily="34" charset="0"/>
                          <a:cs typeface="Arial" panose="020B0604020202020204" pitchFamily="34" charset="0"/>
                        </a:rPr>
                        <a:t>Reporting feelings and experiences long after the interaction has ended</a:t>
                      </a:r>
                    </a:p>
                    <a:p>
                      <a:pPr marL="285750" indent="-285750">
                        <a:buFont typeface="Arial" panose="020B0604020202020204" pitchFamily="34" charset="0"/>
                        <a:buChar char="•"/>
                      </a:pPr>
                      <a:r>
                        <a:rPr lang="en-GB" sz="1500" dirty="0" smtClean="0">
                          <a:latin typeface="Arial" panose="020B0604020202020204" pitchFamily="34" charset="0"/>
                          <a:cs typeface="Arial" panose="020B0604020202020204" pitchFamily="34" charset="0"/>
                        </a:rPr>
                        <a:t>Awareness of feelings that leave staff feeling invaded or intruded upon</a:t>
                      </a:r>
                    </a:p>
                    <a:p>
                      <a:pPr marL="285750" indent="-285750">
                        <a:buFont typeface="Arial" panose="020B0604020202020204" pitchFamily="34" charset="0"/>
                        <a:buChar char="•"/>
                      </a:pPr>
                      <a:r>
                        <a:rPr lang="en-GB" sz="1500" dirty="0" smtClean="0">
                          <a:latin typeface="Arial" panose="020B0604020202020204" pitchFamily="34" charset="0"/>
                          <a:cs typeface="Arial" panose="020B0604020202020204" pitchFamily="34" charset="0"/>
                        </a:rPr>
                        <a:t>Working outside of agreed hours which is perceived as routine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aphicFrame>
        <p:nvGraphicFramePr>
          <p:cNvPr id="95" name="Table 94"/>
          <p:cNvGraphicFramePr>
            <a:graphicFrameLocks noGrp="1"/>
          </p:cNvGraphicFramePr>
          <p:nvPr>
            <p:extLst>
              <p:ext uri="{D42A27DB-BD31-4B8C-83A1-F6EECF244321}">
                <p14:modId xmlns:p14="http://schemas.microsoft.com/office/powerpoint/2010/main" val="24776029"/>
              </p:ext>
            </p:extLst>
          </p:nvPr>
        </p:nvGraphicFramePr>
        <p:xfrm>
          <a:off x="5151906" y="4501745"/>
          <a:ext cx="2454088" cy="3679935"/>
        </p:xfrm>
        <a:graphic>
          <a:graphicData uri="http://schemas.openxmlformats.org/drawingml/2006/table">
            <a:tbl>
              <a:tblPr firstRow="1" bandRow="1">
                <a:tableStyleId>{5C22544A-7EE6-4342-B048-85BDC9FD1C3A}</a:tableStyleId>
              </a:tblPr>
              <a:tblGrid>
                <a:gridCol w="2454088"/>
              </a:tblGrid>
              <a:tr h="451687">
                <a:tc>
                  <a:txBody>
                    <a:bodyPr/>
                    <a:lstStyle/>
                    <a:p>
                      <a:pPr algn="ctr"/>
                      <a:r>
                        <a:rPr lang="en-GB" sz="1600" b="1" dirty="0" smtClean="0">
                          <a:solidFill>
                            <a:schemeClr val="bg1"/>
                          </a:solidFill>
                          <a:effectLst/>
                          <a:latin typeface="Arial" panose="020B0604020202020204" pitchFamily="34" charset="0"/>
                          <a:cs typeface="Arial" panose="020B0604020202020204" pitchFamily="34" charset="0"/>
                        </a:rPr>
                        <a:t>AVOIDANCE</a:t>
                      </a:r>
                      <a:endParaRPr lang="en-GB" sz="1600" dirty="0">
                        <a:solidFill>
                          <a:schemeClr val="bg1"/>
                        </a:solidFill>
                        <a:latin typeface="Arial" panose="020B0604020202020204" pitchFamily="34" charset="0"/>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6388C"/>
                    </a:solidFill>
                  </a:tcPr>
                </a:tc>
              </a:tr>
              <a:tr h="3228248">
                <a:tc>
                  <a:txBody>
                    <a:bodyPr/>
                    <a:lstStyle/>
                    <a:p>
                      <a:pPr marL="285750" indent="-285750">
                        <a:spcAft>
                          <a:spcPts val="0"/>
                        </a:spcAft>
                        <a:buFont typeface="Arial" panose="020B0604020202020204" pitchFamily="34" charset="0"/>
                        <a:buChar char="•"/>
                      </a:pPr>
                      <a:r>
                        <a:rPr lang="en-GB" sz="1500" b="0" dirty="0" smtClean="0">
                          <a:solidFill>
                            <a:schemeClr val="tx1"/>
                          </a:solidFill>
                          <a:effectLst/>
                          <a:latin typeface="Arial" panose="020B0604020202020204" pitchFamily="34" charset="0"/>
                          <a:cs typeface="Arial" panose="020B0604020202020204" pitchFamily="34" charset="0"/>
                        </a:rPr>
                        <a:t>Instigating longer gaps between service user appointments with no reason</a:t>
                      </a:r>
                    </a:p>
                    <a:p>
                      <a:pPr marL="285750" indent="-285750">
                        <a:spcAft>
                          <a:spcPts val="0"/>
                        </a:spcAft>
                        <a:buFont typeface="Arial" panose="020B0604020202020204" pitchFamily="34" charset="0"/>
                        <a:buChar char="•"/>
                      </a:pPr>
                      <a:r>
                        <a:rPr lang="en-GB" sz="1500" b="0" dirty="0" smtClean="0">
                          <a:solidFill>
                            <a:schemeClr val="tx1"/>
                          </a:solidFill>
                          <a:effectLst/>
                          <a:latin typeface="Arial" panose="020B0604020202020204" pitchFamily="34" charset="0"/>
                          <a:cs typeface="Arial" panose="020B0604020202020204" pitchFamily="34" charset="0"/>
                        </a:rPr>
                        <a:t>Not enough time being spent on cases or other indicators of avoidance</a:t>
                      </a:r>
                    </a:p>
                    <a:p>
                      <a:pPr marL="285750" indent="-285750">
                        <a:spcAft>
                          <a:spcPts val="0"/>
                        </a:spcAft>
                        <a:buFont typeface="Arial" panose="020B0604020202020204" pitchFamily="34" charset="0"/>
                        <a:buChar char="•"/>
                      </a:pPr>
                      <a:r>
                        <a:rPr lang="en-GB" sz="1500" b="0" dirty="0" smtClean="0">
                          <a:solidFill>
                            <a:schemeClr val="tx1"/>
                          </a:solidFill>
                          <a:effectLst/>
                          <a:latin typeface="Arial" panose="020B0604020202020204" pitchFamily="34" charset="0"/>
                          <a:cs typeface="Arial" panose="020B0604020202020204" pitchFamily="34" charset="0"/>
                        </a:rPr>
                        <a:t>Notes and Delius entries may identify issues that are not being said as part of casework discussions/supervision </a:t>
                      </a:r>
                      <a:endParaRPr lang="en-GB" sz="15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aphicFrame>
        <p:nvGraphicFramePr>
          <p:cNvPr id="96" name="Table 95"/>
          <p:cNvGraphicFramePr>
            <a:graphicFrameLocks noGrp="1"/>
          </p:cNvGraphicFramePr>
          <p:nvPr>
            <p:extLst>
              <p:ext uri="{D42A27DB-BD31-4B8C-83A1-F6EECF244321}">
                <p14:modId xmlns:p14="http://schemas.microsoft.com/office/powerpoint/2010/main" val="1590140800"/>
              </p:ext>
            </p:extLst>
          </p:nvPr>
        </p:nvGraphicFramePr>
        <p:xfrm>
          <a:off x="2651047" y="4501745"/>
          <a:ext cx="2454088" cy="3162581"/>
        </p:xfrm>
        <a:graphic>
          <a:graphicData uri="http://schemas.openxmlformats.org/drawingml/2006/table">
            <a:tbl>
              <a:tblPr firstRow="1" bandRow="1">
                <a:tableStyleId>{5C22544A-7EE6-4342-B048-85BDC9FD1C3A}</a:tableStyleId>
              </a:tblPr>
              <a:tblGrid>
                <a:gridCol w="2454088"/>
              </a:tblGrid>
              <a:tr h="457200">
                <a:tc>
                  <a:txBody>
                    <a:bodyPr/>
                    <a:lstStyle/>
                    <a:p>
                      <a:pPr algn="ctr"/>
                      <a:r>
                        <a:rPr lang="en-GB" sz="1600" b="1" dirty="0" smtClean="0">
                          <a:solidFill>
                            <a:schemeClr val="bg1"/>
                          </a:solidFill>
                          <a:effectLst/>
                          <a:latin typeface="Arial" panose="020B0604020202020204" pitchFamily="34" charset="0"/>
                          <a:cs typeface="Arial" panose="020B0604020202020204" pitchFamily="34" charset="0"/>
                        </a:rPr>
                        <a:t>COMPENSATING</a:t>
                      </a:r>
                      <a:endParaRPr lang="en-GB" sz="1600" dirty="0">
                        <a:solidFill>
                          <a:schemeClr val="bg1"/>
                        </a:solidFill>
                        <a:latin typeface="Arial" panose="020B0604020202020204" pitchFamily="34" charset="0"/>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6388C"/>
                    </a:solidFill>
                  </a:tcPr>
                </a:tc>
              </a:tr>
              <a:tr h="2705381">
                <a:tc>
                  <a:txBody>
                    <a:bodyPr/>
                    <a:lstStyle/>
                    <a:p>
                      <a:pPr marL="285750" indent="-285750">
                        <a:spcAft>
                          <a:spcPts val="0"/>
                        </a:spcAft>
                        <a:buFont typeface="Arial" panose="020B0604020202020204" pitchFamily="34" charset="0"/>
                        <a:buChar char="•"/>
                      </a:pPr>
                      <a:r>
                        <a:rPr lang="en-GB" sz="1500" b="0" dirty="0" smtClean="0">
                          <a:solidFill>
                            <a:schemeClr val="tx1"/>
                          </a:solidFill>
                          <a:effectLst/>
                          <a:latin typeface="Arial" panose="020B0604020202020204" pitchFamily="34" charset="0"/>
                          <a:cs typeface="Arial" panose="020B0604020202020204" pitchFamily="34" charset="0"/>
                        </a:rPr>
                        <a:t>Increased time being spent on cases over and above what is required </a:t>
                      </a:r>
                    </a:p>
                    <a:p>
                      <a:pPr marL="285750" indent="-285750">
                        <a:spcAft>
                          <a:spcPts val="0"/>
                        </a:spcAft>
                        <a:buFont typeface="Arial" panose="020B0604020202020204" pitchFamily="34" charset="0"/>
                        <a:buChar char="•"/>
                      </a:pPr>
                      <a:r>
                        <a:rPr lang="en-GB" sz="1500" b="0" dirty="0" smtClean="0">
                          <a:solidFill>
                            <a:schemeClr val="tx1"/>
                          </a:solidFill>
                          <a:effectLst/>
                          <a:latin typeface="Arial" panose="020B0604020202020204" pitchFamily="34" charset="0"/>
                          <a:cs typeface="Arial" panose="020B0604020202020204" pitchFamily="34" charset="0"/>
                        </a:rPr>
                        <a:t>Excessive over reporting to manager on cases</a:t>
                      </a:r>
                    </a:p>
                    <a:p>
                      <a:pPr marL="285750" indent="-285750">
                        <a:spcAft>
                          <a:spcPts val="0"/>
                        </a:spcAft>
                        <a:buFont typeface="Arial" panose="020B0604020202020204" pitchFamily="34" charset="0"/>
                        <a:buChar char="•"/>
                      </a:pPr>
                      <a:r>
                        <a:rPr lang="en-GB" sz="1500" b="0" dirty="0" smtClean="0">
                          <a:solidFill>
                            <a:schemeClr val="tx1"/>
                          </a:solidFill>
                          <a:effectLst/>
                          <a:latin typeface="Arial" panose="020B0604020202020204" pitchFamily="34" charset="0"/>
                          <a:cs typeface="Arial" panose="020B0604020202020204" pitchFamily="34" charset="0"/>
                        </a:rPr>
                        <a:t>Working without prioritising </a:t>
                      </a:r>
                    </a:p>
                    <a:p>
                      <a:pPr marL="285750" indent="-285750">
                        <a:spcAft>
                          <a:spcPts val="0"/>
                        </a:spcAft>
                        <a:buFont typeface="Arial" panose="020B0604020202020204" pitchFamily="34" charset="0"/>
                        <a:buChar char="•"/>
                      </a:pPr>
                      <a:r>
                        <a:rPr lang="en-GB" sz="1500" b="0" dirty="0" smtClean="0">
                          <a:solidFill>
                            <a:schemeClr val="tx1"/>
                          </a:solidFill>
                          <a:effectLst/>
                          <a:latin typeface="Arial" panose="020B0604020202020204" pitchFamily="34" charset="0"/>
                          <a:cs typeface="Arial" panose="020B0604020202020204" pitchFamily="34" charset="0"/>
                        </a:rPr>
                        <a:t>Apparent lack of routine </a:t>
                      </a:r>
                      <a:endParaRPr lang="en-GB" sz="1500" b="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aphicFrame>
        <p:nvGraphicFramePr>
          <p:cNvPr id="97" name="Table 96"/>
          <p:cNvGraphicFramePr>
            <a:graphicFrameLocks noGrp="1"/>
          </p:cNvGraphicFramePr>
          <p:nvPr>
            <p:extLst>
              <p:ext uri="{D42A27DB-BD31-4B8C-83A1-F6EECF244321}">
                <p14:modId xmlns:p14="http://schemas.microsoft.com/office/powerpoint/2010/main" val="29675229"/>
              </p:ext>
            </p:extLst>
          </p:nvPr>
        </p:nvGraphicFramePr>
        <p:xfrm>
          <a:off x="7673410" y="4501745"/>
          <a:ext cx="2454088" cy="3046651"/>
        </p:xfrm>
        <a:graphic>
          <a:graphicData uri="http://schemas.openxmlformats.org/drawingml/2006/table">
            <a:tbl>
              <a:tblPr firstRow="1" bandRow="1">
                <a:tableStyleId>{5C22544A-7EE6-4342-B048-85BDC9FD1C3A}</a:tableStyleId>
              </a:tblPr>
              <a:tblGrid>
                <a:gridCol w="2454088"/>
              </a:tblGrid>
              <a:tr h="464750">
                <a:tc>
                  <a:txBody>
                    <a:bodyPr/>
                    <a:lstStyle/>
                    <a:p>
                      <a:pPr algn="ctr"/>
                      <a:r>
                        <a:rPr lang="en-GB" sz="1600" b="1" dirty="0" smtClean="0">
                          <a:solidFill>
                            <a:schemeClr val="bg1"/>
                          </a:solidFill>
                          <a:effectLst/>
                          <a:latin typeface="Arial" panose="020B0604020202020204" pitchFamily="34" charset="0"/>
                          <a:cs typeface="Arial" panose="020B0604020202020204" pitchFamily="34" charset="0"/>
                        </a:rPr>
                        <a:t>DENIAL</a:t>
                      </a:r>
                      <a:endParaRPr lang="en-GB" sz="1600" dirty="0">
                        <a:solidFill>
                          <a:schemeClr val="bg1"/>
                        </a:solidFill>
                        <a:latin typeface="Arial" panose="020B0604020202020204" pitchFamily="34" charset="0"/>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6388C"/>
                    </a:solidFill>
                  </a:tcPr>
                </a:tc>
              </a:tr>
              <a:tr h="2581901">
                <a:tc>
                  <a:txBody>
                    <a:bodyPr/>
                    <a:lstStyle/>
                    <a:p>
                      <a:pPr marL="285750" indent="-285750">
                        <a:buFont typeface="Arial" panose="020B0604020202020204" pitchFamily="34" charset="0"/>
                        <a:buChar char="•"/>
                      </a:pPr>
                      <a:r>
                        <a:rPr lang="en-GB" sz="1500" dirty="0" smtClean="0">
                          <a:latin typeface="Arial" panose="020B0604020202020204" pitchFamily="34" charset="0"/>
                          <a:cs typeface="Arial" panose="020B0604020202020204" pitchFamily="34" charset="0"/>
                        </a:rPr>
                        <a:t>Repeated stating of ‘I’m OK’ ‘Everything is fine’ ‘Don’t worry’ </a:t>
                      </a:r>
                      <a:r>
                        <a:rPr lang="en-GB" sz="1500" dirty="0" err="1" smtClean="0">
                          <a:latin typeface="Arial" panose="020B0604020202020204" pitchFamily="34" charset="0"/>
                          <a:cs typeface="Arial" panose="020B0604020202020204" pitchFamily="34" charset="0"/>
                        </a:rPr>
                        <a:t>etc</a:t>
                      </a:r>
                      <a:endParaRPr lang="en-GB" sz="15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500" dirty="0" smtClean="0">
                          <a:latin typeface="Arial" panose="020B0604020202020204" pitchFamily="34" charset="0"/>
                          <a:cs typeface="Arial" panose="020B0604020202020204" pitchFamily="34" charset="0"/>
                        </a:rPr>
                        <a:t>Not being aware of how they are feeling</a:t>
                      </a:r>
                    </a:p>
                    <a:p>
                      <a:pPr marL="285750" indent="-285750">
                        <a:buFont typeface="Arial" panose="020B0604020202020204" pitchFamily="34" charset="0"/>
                        <a:buChar char="•"/>
                      </a:pPr>
                      <a:r>
                        <a:rPr lang="en-GB" sz="1500" dirty="0" smtClean="0">
                          <a:latin typeface="Arial" panose="020B0604020202020204" pitchFamily="34" charset="0"/>
                          <a:cs typeface="Arial" panose="020B0604020202020204" pitchFamily="34" charset="0"/>
                        </a:rPr>
                        <a:t>Apparent absence of feeling</a:t>
                      </a:r>
                    </a:p>
                    <a:p>
                      <a:pPr marL="285750" indent="-285750">
                        <a:buFont typeface="Arial" panose="020B0604020202020204" pitchFamily="34" charset="0"/>
                        <a:buChar char="•"/>
                      </a:pPr>
                      <a:r>
                        <a:rPr lang="en-GB" sz="1500" dirty="0" smtClean="0">
                          <a:latin typeface="Arial" panose="020B0604020202020204" pitchFamily="34" charset="0"/>
                          <a:cs typeface="Arial" panose="020B0604020202020204" pitchFamily="34" charset="0"/>
                        </a:rPr>
                        <a:t>Giving the impression of being on ‘automatic pilot’</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aphicFrame>
        <p:nvGraphicFramePr>
          <p:cNvPr id="98" name="Table 97"/>
          <p:cNvGraphicFramePr>
            <a:graphicFrameLocks noGrp="1"/>
          </p:cNvGraphicFramePr>
          <p:nvPr>
            <p:extLst>
              <p:ext uri="{D42A27DB-BD31-4B8C-83A1-F6EECF244321}">
                <p14:modId xmlns:p14="http://schemas.microsoft.com/office/powerpoint/2010/main" val="3292842773"/>
              </p:ext>
            </p:extLst>
          </p:nvPr>
        </p:nvGraphicFramePr>
        <p:xfrm>
          <a:off x="137125" y="3639596"/>
          <a:ext cx="2454088" cy="4853447"/>
        </p:xfrm>
        <a:graphic>
          <a:graphicData uri="http://schemas.openxmlformats.org/drawingml/2006/table">
            <a:tbl>
              <a:tblPr firstRow="1" bandRow="1">
                <a:tableStyleId>{5C22544A-7EE6-4342-B048-85BDC9FD1C3A}</a:tableStyleId>
              </a:tblPr>
              <a:tblGrid>
                <a:gridCol w="2454088"/>
              </a:tblGrid>
              <a:tr h="441467">
                <a:tc>
                  <a:txBody>
                    <a:bodyPr/>
                    <a:lstStyle/>
                    <a:p>
                      <a:pPr marL="0" marR="0" indent="0" algn="ctr" defTabSz="960120" rtl="0" eaLnBrk="1" fontAlgn="auto" latinLnBrk="0" hangingPunct="1">
                        <a:lnSpc>
                          <a:spcPct val="100000"/>
                        </a:lnSpc>
                        <a:spcBef>
                          <a:spcPts val="0"/>
                        </a:spcBef>
                        <a:spcAft>
                          <a:spcPts val="0"/>
                        </a:spcAft>
                        <a:buClrTx/>
                        <a:buSzTx/>
                        <a:buFontTx/>
                        <a:buNone/>
                        <a:tabLst/>
                        <a:defRPr/>
                      </a:pPr>
                      <a:r>
                        <a:rPr lang="en-GB" sz="1600" b="1" kern="1200" dirty="0" smtClean="0">
                          <a:solidFill>
                            <a:schemeClr val="bg1"/>
                          </a:solidFill>
                          <a:effectLst/>
                          <a:latin typeface="Arial" panose="020B0604020202020204" pitchFamily="34" charset="0"/>
                          <a:ea typeface="+mn-ea"/>
                          <a:cs typeface="Arial" panose="020B0604020202020204" pitchFamily="34" charset="0"/>
                        </a:rPr>
                        <a:t>WITHDRAWAL</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6388C"/>
                    </a:solidFill>
                  </a:tcPr>
                </a:tc>
              </a:tr>
              <a:tr h="4125393">
                <a:tc>
                  <a:txBody>
                    <a:bodyPr/>
                    <a:lstStyle/>
                    <a:p>
                      <a:pPr marL="285750" indent="-285750">
                        <a:buFont typeface="Arial" panose="020B0604020202020204" pitchFamily="34" charset="0"/>
                        <a:buChar char="•"/>
                      </a:pPr>
                      <a:r>
                        <a:rPr lang="en-GB" sz="1500" dirty="0" smtClean="0">
                          <a:latin typeface="Arial" panose="020B0604020202020204" pitchFamily="34" charset="0"/>
                          <a:cs typeface="Arial" panose="020B0604020202020204" pitchFamily="34" charset="0"/>
                        </a:rPr>
                        <a:t>Reporting disengagement with service users or a lack of connection</a:t>
                      </a:r>
                    </a:p>
                    <a:p>
                      <a:pPr marL="285750" indent="-285750">
                        <a:buFont typeface="Arial" panose="020B0604020202020204" pitchFamily="34" charset="0"/>
                        <a:buChar char="•"/>
                      </a:pPr>
                      <a:r>
                        <a:rPr lang="en-GB" sz="1500" dirty="0" smtClean="0">
                          <a:latin typeface="Arial" panose="020B0604020202020204" pitchFamily="34" charset="0"/>
                          <a:cs typeface="Arial" panose="020B0604020202020204" pitchFamily="34" charset="0"/>
                        </a:rPr>
                        <a:t>Absence of any de-brief techniques </a:t>
                      </a:r>
                    </a:p>
                    <a:p>
                      <a:pPr marL="285750" indent="-285750">
                        <a:buFont typeface="Arial" panose="020B0604020202020204" pitchFamily="34" charset="0"/>
                        <a:buChar char="•"/>
                      </a:pPr>
                      <a:r>
                        <a:rPr lang="en-GB" sz="1500" dirty="0" smtClean="0">
                          <a:latin typeface="Arial" panose="020B0604020202020204" pitchFamily="34" charset="0"/>
                          <a:cs typeface="Arial" panose="020B0604020202020204" pitchFamily="34" charset="0"/>
                        </a:rPr>
                        <a:t>Withdrawal may be indicated by:</a:t>
                      </a:r>
                    </a:p>
                    <a:p>
                      <a:pPr marL="400050" indent="-400050">
                        <a:buFont typeface="Courier New" panose="02070309020205020404" pitchFamily="49" charset="0"/>
                        <a:buChar char="o"/>
                      </a:pPr>
                      <a:r>
                        <a:rPr lang="en-GB" sz="1500" dirty="0" smtClean="0">
                          <a:latin typeface="Arial" panose="020B0604020202020204" pitchFamily="34" charset="0"/>
                          <a:cs typeface="Arial" panose="020B0604020202020204" pitchFamily="34" charset="0"/>
                        </a:rPr>
                        <a:t>Not following through on plans</a:t>
                      </a:r>
                    </a:p>
                    <a:p>
                      <a:pPr marL="400050" indent="-400050">
                        <a:buFont typeface="Courier New" panose="02070309020205020404" pitchFamily="49" charset="0"/>
                        <a:buChar char="o"/>
                      </a:pPr>
                      <a:r>
                        <a:rPr lang="en-GB" sz="1500" dirty="0" smtClean="0">
                          <a:latin typeface="Arial" panose="020B0604020202020204" pitchFamily="34" charset="0"/>
                          <a:cs typeface="Arial" panose="020B0604020202020204" pitchFamily="34" charset="0"/>
                        </a:rPr>
                        <a:t>Not making or delaying agreed referrals</a:t>
                      </a:r>
                    </a:p>
                    <a:p>
                      <a:pPr marL="400050" indent="-400050">
                        <a:buFont typeface="Courier New" panose="02070309020205020404" pitchFamily="49" charset="0"/>
                        <a:buChar char="o"/>
                      </a:pPr>
                      <a:r>
                        <a:rPr lang="en-GB" sz="1500" dirty="0" smtClean="0">
                          <a:latin typeface="Arial" panose="020B0604020202020204" pitchFamily="34" charset="0"/>
                          <a:cs typeface="Arial" panose="020B0604020202020204" pitchFamily="34" charset="0"/>
                        </a:rPr>
                        <a:t>Not providing detail or evidence of work</a:t>
                      </a:r>
                    </a:p>
                    <a:p>
                      <a:pPr marL="400050" indent="-400050">
                        <a:buFont typeface="Courier New" panose="02070309020205020404" pitchFamily="49" charset="0"/>
                        <a:buChar char="o"/>
                      </a:pPr>
                      <a:r>
                        <a:rPr lang="en-GB" sz="1500" dirty="0" smtClean="0">
                          <a:latin typeface="Arial" panose="020B0604020202020204" pitchFamily="34" charset="0"/>
                          <a:cs typeface="Arial" panose="020B0604020202020204" pitchFamily="34" charset="0"/>
                        </a:rPr>
                        <a:t>Very little information on contact</a:t>
                      </a:r>
                    </a:p>
                    <a:p>
                      <a:pPr marL="400050" indent="-400050">
                        <a:buFont typeface="Courier New" panose="02070309020205020404" pitchFamily="49" charset="0"/>
                        <a:buChar char="o"/>
                      </a:pPr>
                      <a:r>
                        <a:rPr lang="en-GB" sz="1500" dirty="0" smtClean="0">
                          <a:latin typeface="Arial" panose="020B0604020202020204" pitchFamily="34" charset="0"/>
                          <a:cs typeface="Arial" panose="020B0604020202020204" pitchFamily="34" charset="0"/>
                        </a:rPr>
                        <a:t>Unable to think about the service user</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31" name="Rectangle 30"/>
          <p:cNvSpPr/>
          <p:nvPr/>
        </p:nvSpPr>
        <p:spPr>
          <a:xfrm>
            <a:off x="0" y="8980227"/>
            <a:ext cx="12801601" cy="367765"/>
          </a:xfrm>
          <a:prstGeom prst="rect">
            <a:avLst/>
          </a:prstGeom>
          <a:solidFill>
            <a:srgbClr val="96388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en-GB" sz="1013"/>
          </a:p>
        </p:txBody>
      </p:sp>
      <p:pic>
        <p:nvPicPr>
          <p:cNvPr id="1026" name="Picture 1" descr="Title: National Probation Service Logo - Description: National Probation Service Logo"/>
          <p:cNvPicPr>
            <a:picLocks noChangeAspect="1" noChangeArrowheads="1"/>
          </p:cNvPicPr>
          <p:nvPr/>
        </p:nvPicPr>
        <p:blipFill rotWithShape="1">
          <a:blip r:embed="rId48" cstate="print">
            <a:extLst>
              <a:ext uri="{28A0092B-C50C-407E-A947-70E740481C1C}">
                <a14:useLocalDpi xmlns:a14="http://schemas.microsoft.com/office/drawing/2010/main" val="0"/>
              </a:ext>
            </a:extLst>
          </a:blip>
          <a:srcRect l="-3017" t="-13513" r="-14402" b="-11977"/>
          <a:stretch/>
        </p:blipFill>
        <p:spPr bwMode="auto">
          <a:xfrm>
            <a:off x="152019" y="8797645"/>
            <a:ext cx="1731645" cy="743163"/>
          </a:xfrm>
          <a:prstGeom prst="rect">
            <a:avLst/>
          </a:prstGeom>
          <a:solidFill>
            <a:schemeClr val="bg1"/>
          </a:solidFill>
          <a:ln>
            <a:solidFill>
              <a:srgbClr val="7030A0"/>
            </a:solidFill>
          </a:ln>
        </p:spPr>
      </p:pic>
      <p:pic>
        <p:nvPicPr>
          <p:cNvPr id="112" name="Graphic 18" descr="Artificial Intelligence">
            <a:extLst>
              <a:ext uri="{FF2B5EF4-FFF2-40B4-BE49-F238E27FC236}">
                <a16:creationId xmlns:a16="http://schemas.microsoft.com/office/drawing/2014/main" xmlns="" id="{33BD81E1-65E3-4546-BED0-6788C06514C4}"/>
              </a:ext>
            </a:extLst>
          </p:cNvPr>
          <p:cNvPicPr>
            <a:picLocks noChangeAspect="1"/>
          </p:cNvPicPr>
          <p:nvPr/>
        </p:nvPicPr>
        <p:blipFill>
          <a:blip r:embed="rId49" cstate="print">
            <a:extLst>
              <a:ext uri="{28A0092B-C50C-407E-A947-70E740481C1C}">
                <a14:useLocalDpi xmlns:a14="http://schemas.microsoft.com/office/drawing/2010/main" val="0"/>
              </a:ext>
              <a:ext uri="{96DAC541-7B7A-43D3-8B79-37D633B846F1}">
                <asvg:svgBlip xmlns:asvg="http://schemas.microsoft.com/office/drawing/2016/SVG/main" xmlns="" r:embed="rId17"/>
              </a:ext>
            </a:extLst>
          </a:blip>
          <a:stretch>
            <a:fillRect/>
          </a:stretch>
        </p:blipFill>
        <p:spPr>
          <a:xfrm>
            <a:off x="3411648" y="7871560"/>
            <a:ext cx="914400" cy="914400"/>
          </a:xfrm>
          <a:prstGeom prst="rect">
            <a:avLst/>
          </a:prstGeom>
        </p:spPr>
      </p:pic>
      <p:pic>
        <p:nvPicPr>
          <p:cNvPr id="25" name="Graphic 18" descr="Shield Tick">
            <a:extLst>
              <a:ext uri="{FF2B5EF4-FFF2-40B4-BE49-F238E27FC236}">
                <a16:creationId xmlns:a16="http://schemas.microsoft.com/office/drawing/2014/main" xmlns="" id="{DD1D2293-4079-4CC1-A6FD-111212045F0B}"/>
              </a:ext>
            </a:extLst>
          </p:cNvPr>
          <p:cNvPicPr>
            <a:picLocks noChangeAspect="1"/>
          </p:cNvPicPr>
          <p:nvPr/>
        </p:nvPicPr>
        <p:blipFill>
          <a:blip r:embed="rId50" cstate="print">
            <a:extLst>
              <a:ext uri="{28A0092B-C50C-407E-A947-70E740481C1C}">
                <a14:useLocalDpi xmlns:a14="http://schemas.microsoft.com/office/drawing/2010/main" val="0"/>
              </a:ext>
              <a:ext uri="{96DAC541-7B7A-43D3-8B79-37D633B846F1}">
                <asvg:svgBlip xmlns:asvg="http://schemas.microsoft.com/office/drawing/2016/SVG/main" xmlns="" r:embed="rId51"/>
              </a:ext>
            </a:extLst>
          </a:blip>
          <a:stretch>
            <a:fillRect/>
          </a:stretch>
        </p:blipFill>
        <p:spPr>
          <a:xfrm>
            <a:off x="8443254" y="7840214"/>
            <a:ext cx="914400" cy="914400"/>
          </a:xfrm>
          <a:prstGeom prst="rect">
            <a:avLst/>
          </a:prstGeom>
        </p:spPr>
      </p:pic>
      <p:sp>
        <p:nvSpPr>
          <p:cNvPr id="26" name="Rectangle 25"/>
          <p:cNvSpPr/>
          <p:nvPr/>
        </p:nvSpPr>
        <p:spPr>
          <a:xfrm>
            <a:off x="8595360" y="9010220"/>
            <a:ext cx="5470072" cy="30777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400" dirty="0">
                <a:solidFill>
                  <a:schemeClr val="bg1"/>
                </a:solidFill>
                <a:latin typeface="Arial" panose="020B0604020202020204" pitchFamily="34" charset="0"/>
                <a:ea typeface="Calibri" panose="020F0502020204030204" pitchFamily="34" charset="0"/>
              </a:rPr>
              <a:t>Steve Morris &amp; Amy Beck NPS London June 2020</a:t>
            </a:r>
            <a:endParaRPr lang="en-GB" sz="1400" dirty="0">
              <a:solidFill>
                <a:schemeClr val="bg1"/>
              </a:solidFill>
            </a:endParaRPr>
          </a:p>
        </p:txBody>
      </p:sp>
    </p:spTree>
    <p:extLst>
      <p:ext uri="{BB962C8B-B14F-4D97-AF65-F5344CB8AC3E}">
        <p14:creationId xmlns:p14="http://schemas.microsoft.com/office/powerpoint/2010/main" val="34798778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1169</TotalTime>
  <Words>306</Words>
  <Application>Microsoft Office PowerPoint</Application>
  <PresentationFormat>A3 Paper (297x420 mm)</PresentationFormat>
  <Paragraphs>35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Courier New</vt:lpstr>
      <vt:lpstr>Office Theme</vt:lpstr>
      <vt:lpstr>PowerPoint Presentation</vt:lpstr>
    </vt:vector>
  </TitlesOfParts>
  <Company>MOJ</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Baxter, Lydia [HMPS]</dc:creator>
  <cp:lastModifiedBy>Barnett, Georgia [NOMS]</cp:lastModifiedBy>
  <cp:revision>68</cp:revision>
  <dcterms:created xsi:type="dcterms:W3CDTF">2020-05-28T12:06:28Z</dcterms:created>
  <dcterms:modified xsi:type="dcterms:W3CDTF">2020-06-15T13:49:55Z</dcterms:modified>
</cp:coreProperties>
</file>