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C8EE"/>
    <a:srgbClr val="F4F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14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F7B240-CB90-4C3C-A933-3B0B3526DA03}"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68050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F7B240-CB90-4C3C-A933-3B0B3526DA03}"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172405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F7B240-CB90-4C3C-A933-3B0B3526DA03}"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228704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F7B240-CB90-4C3C-A933-3B0B3526DA03}"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4003509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F7B240-CB90-4C3C-A933-3B0B3526DA03}" type="datetimeFigureOut">
              <a:rPr lang="en-GB" smtClean="0"/>
              <a:t>02/06/2020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225131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F7B240-CB90-4C3C-A933-3B0B3526DA03}"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320020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F7B240-CB90-4C3C-A933-3B0B3526DA03}" type="datetimeFigureOut">
              <a:rPr lang="en-GB" smtClean="0"/>
              <a:t>02/06/2020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181887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F7B240-CB90-4C3C-A933-3B0B3526DA03}" type="datetimeFigureOut">
              <a:rPr lang="en-GB" smtClean="0"/>
              <a:t>02/06/2020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2462568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7B240-CB90-4C3C-A933-3B0B3526DA03}" type="datetimeFigureOut">
              <a:rPr lang="en-GB" smtClean="0"/>
              <a:t>02/06/2020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158534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7B240-CB90-4C3C-A933-3B0B3526DA03}"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1772469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7B240-CB90-4C3C-A933-3B0B3526DA03}" type="datetimeFigureOut">
              <a:rPr lang="en-GB" smtClean="0"/>
              <a:t>02/06/2020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76B8BA-801F-4443-88EE-806228C28283}" type="slidenum">
              <a:rPr lang="en-GB" smtClean="0"/>
              <a:t>‹#›</a:t>
            </a:fld>
            <a:endParaRPr lang="en-GB"/>
          </a:p>
        </p:txBody>
      </p:sp>
    </p:spTree>
    <p:extLst>
      <p:ext uri="{BB962C8B-B14F-4D97-AF65-F5344CB8AC3E}">
        <p14:creationId xmlns:p14="http://schemas.microsoft.com/office/powerpoint/2010/main" val="4152333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BF7B240-CB90-4C3C-A933-3B0B3526DA03}" type="datetimeFigureOut">
              <a:rPr lang="en-GB" smtClean="0"/>
              <a:t>02/06/2020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176B8BA-801F-4443-88EE-806228C28283}" type="slidenum">
              <a:rPr lang="en-GB" smtClean="0"/>
              <a:t>‹#›</a:t>
            </a:fld>
            <a:endParaRPr lang="en-GB"/>
          </a:p>
        </p:txBody>
      </p:sp>
    </p:spTree>
    <p:extLst>
      <p:ext uri="{BB962C8B-B14F-4D97-AF65-F5344CB8AC3E}">
        <p14:creationId xmlns:p14="http://schemas.microsoft.com/office/powerpoint/2010/main" val="18399619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ounded Rectangle 44"/>
          <p:cNvSpPr/>
          <p:nvPr/>
        </p:nvSpPr>
        <p:spPr>
          <a:xfrm>
            <a:off x="6202480" y="2056365"/>
            <a:ext cx="1535723" cy="110943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Pentagon 10"/>
          <p:cNvSpPr/>
          <p:nvPr/>
        </p:nvSpPr>
        <p:spPr>
          <a:xfrm>
            <a:off x="0" y="1"/>
            <a:ext cx="11473044" cy="752953"/>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accent1">
                  <a:lumMod val="75000"/>
                </a:schemeClr>
              </a:solidFill>
            </a:endParaRPr>
          </a:p>
        </p:txBody>
      </p:sp>
      <p:sp>
        <p:nvSpPr>
          <p:cNvPr id="12" name="Chevron 11"/>
          <p:cNvSpPr/>
          <p:nvPr/>
        </p:nvSpPr>
        <p:spPr>
          <a:xfrm>
            <a:off x="11473044" y="0"/>
            <a:ext cx="649591" cy="753719"/>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tx1"/>
              </a:solidFill>
            </a:endParaRPr>
          </a:p>
        </p:txBody>
      </p:sp>
      <p:sp>
        <p:nvSpPr>
          <p:cNvPr id="13" name="Chevron 12"/>
          <p:cNvSpPr/>
          <p:nvPr/>
        </p:nvSpPr>
        <p:spPr>
          <a:xfrm>
            <a:off x="12165679" y="-765"/>
            <a:ext cx="531677" cy="753719"/>
          </a:xfrm>
          <a:prstGeom prst="chevron">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tx1"/>
              </a:solidFill>
            </a:endParaRPr>
          </a:p>
        </p:txBody>
      </p:sp>
      <p:sp>
        <p:nvSpPr>
          <p:cNvPr id="4" name="Title 3"/>
          <p:cNvSpPr>
            <a:spLocks noGrp="1"/>
          </p:cNvSpPr>
          <p:nvPr>
            <p:ph type="title"/>
          </p:nvPr>
        </p:nvSpPr>
        <p:spPr>
          <a:xfrm>
            <a:off x="487592" y="135492"/>
            <a:ext cx="11197634" cy="485571"/>
          </a:xfrm>
        </p:spPr>
        <p:txBody>
          <a:bodyPr>
            <a:noAutofit/>
          </a:bodyPr>
          <a:lstStyle/>
          <a:p>
            <a:pPr algn="ctr"/>
            <a:r>
              <a:rPr lang="en-GB" sz="2400" b="1" dirty="0">
                <a:solidFill>
                  <a:schemeClr val="tx1">
                    <a:lumMod val="65000"/>
                    <a:lumOff val="35000"/>
                  </a:schemeClr>
                </a:solidFill>
                <a:latin typeface="Arial" panose="020B0604020202020204" pitchFamily="34" charset="0"/>
                <a:cs typeface="Arial" panose="020B0604020202020204" pitchFamily="34" charset="0"/>
              </a:rPr>
              <a:t>Protecting the psychological health of staff</a:t>
            </a:r>
            <a:r>
              <a:rPr lang="en-GB" sz="2400" b="1" dirty="0" smtClean="0">
                <a:solidFill>
                  <a:schemeClr val="tx1">
                    <a:lumMod val="65000"/>
                    <a:lumOff val="35000"/>
                  </a:schemeClr>
                </a:solidFill>
                <a:latin typeface="Arial" panose="020B0604020202020204" pitchFamily="34" charset="0"/>
                <a:cs typeface="Arial" panose="020B0604020202020204" pitchFamily="34" charset="0"/>
              </a:rPr>
              <a:t>:  </a:t>
            </a:r>
            <a:br>
              <a:rPr lang="en-GB" sz="2400" b="1" dirty="0" smtClean="0">
                <a:solidFill>
                  <a:schemeClr val="tx1">
                    <a:lumMod val="65000"/>
                    <a:lumOff val="35000"/>
                  </a:schemeClr>
                </a:solidFill>
                <a:latin typeface="Arial" panose="020B0604020202020204" pitchFamily="34" charset="0"/>
                <a:cs typeface="Arial" panose="020B0604020202020204" pitchFamily="34" charset="0"/>
              </a:rPr>
            </a:br>
            <a:r>
              <a:rPr lang="en-GB" sz="2000" dirty="0" smtClean="0">
                <a:solidFill>
                  <a:schemeClr val="tx1">
                    <a:lumMod val="65000"/>
                    <a:lumOff val="35000"/>
                  </a:schemeClr>
                </a:solidFill>
                <a:latin typeface="Arial" panose="020B0604020202020204" pitchFamily="34" charset="0"/>
                <a:cs typeface="Arial" panose="020B0604020202020204" pitchFamily="34" charset="0"/>
              </a:rPr>
              <a:t>evidence-based </a:t>
            </a:r>
            <a:r>
              <a:rPr lang="en-GB" sz="2000" dirty="0">
                <a:solidFill>
                  <a:schemeClr val="tx1">
                    <a:lumMod val="65000"/>
                    <a:lumOff val="35000"/>
                  </a:schemeClr>
                </a:solidFill>
                <a:latin typeface="Arial" panose="020B0604020202020204" pitchFamily="34" charset="0"/>
                <a:cs typeface="Arial" panose="020B0604020202020204" pitchFamily="34" charset="0"/>
              </a:rPr>
              <a:t>tips for managers and </a:t>
            </a:r>
            <a:r>
              <a:rPr lang="en-GB" sz="2000" dirty="0" smtClean="0">
                <a:solidFill>
                  <a:schemeClr val="tx1">
                    <a:lumMod val="65000"/>
                    <a:lumOff val="35000"/>
                  </a:schemeClr>
                </a:solidFill>
                <a:latin typeface="Arial" panose="020B0604020202020204" pitchFamily="34" charset="0"/>
                <a:cs typeface="Arial" panose="020B0604020202020204" pitchFamily="34" charset="0"/>
              </a:rPr>
              <a:t>supervisors*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91619367"/>
              </p:ext>
            </p:extLst>
          </p:nvPr>
        </p:nvGraphicFramePr>
        <p:xfrm>
          <a:off x="161574" y="1512899"/>
          <a:ext cx="12213217" cy="7239103"/>
        </p:xfrm>
        <a:graphic>
          <a:graphicData uri="http://schemas.openxmlformats.org/drawingml/2006/table">
            <a:tbl>
              <a:tblPr firstRow="1" firstCol="1" bandRow="1">
                <a:tableStyleId>{5C22544A-7EE6-4342-B048-85BDC9FD1C3A}</a:tableStyleId>
              </a:tblPr>
              <a:tblGrid>
                <a:gridCol w="628197"/>
                <a:gridCol w="4157367"/>
                <a:gridCol w="3809376"/>
                <a:gridCol w="3618277"/>
              </a:tblGrid>
              <a:tr h="205399">
                <a:tc gridSpan="4">
                  <a:txBody>
                    <a:bodyPr/>
                    <a:lstStyle/>
                    <a:p>
                      <a:pPr algn="ctr">
                        <a:lnSpc>
                          <a:spcPct val="107000"/>
                        </a:lnSpc>
                        <a:spcAft>
                          <a:spcPts val="0"/>
                        </a:spcAft>
                      </a:pPr>
                      <a:r>
                        <a:rPr lang="en-GB" sz="14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POTENTIAL</a:t>
                      </a:r>
                      <a:r>
                        <a:rPr lang="en-GB" sz="140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STRESSORS</a:t>
                      </a:r>
                    </a:p>
                  </a:txBody>
                  <a:tcPr marL="28277" marR="2827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GB"/>
                    </a:p>
                  </a:txBody>
                  <a:tcPr/>
                </a:tc>
                <a:tc hMerge="1">
                  <a:txBody>
                    <a:bodyPr/>
                    <a:lstStyle/>
                    <a:p>
                      <a:pPr algn="ctr">
                        <a:lnSpc>
                          <a:spcPct val="107000"/>
                        </a:lnSpc>
                        <a:spcAft>
                          <a:spcPts val="0"/>
                        </a:spcAft>
                      </a:pP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37703" marR="37703" marT="0" marB="0"/>
                </a:tc>
                <a:tc hMerge="1">
                  <a:txBody>
                    <a:bodyPr/>
                    <a:lstStyle/>
                    <a:p>
                      <a:pPr algn="ctr">
                        <a:lnSpc>
                          <a:spcPct val="107000"/>
                        </a:lnSpc>
                        <a:spcAft>
                          <a:spcPts val="0"/>
                        </a:spcAft>
                      </a:pPr>
                      <a:endParaRPr lang="en-GB" sz="1500" dirty="0">
                        <a:effectLst/>
                        <a:latin typeface="Arial" panose="020B0604020202020204" pitchFamily="34" charset="0"/>
                        <a:ea typeface="Calibri" panose="020F0502020204030204" pitchFamily="34" charset="0"/>
                        <a:cs typeface="Arial" panose="020B0604020202020204" pitchFamily="34" charset="0"/>
                      </a:endParaRPr>
                    </a:p>
                  </a:txBody>
                  <a:tcPr marL="37703" marR="37703" marT="0" marB="0"/>
                </a:tc>
              </a:tr>
              <a:tr h="205399">
                <a:tc rowSpan="3">
                  <a:txBody>
                    <a:bodyPr/>
                    <a:lstStyle/>
                    <a:p>
                      <a:pPr algn="ctr">
                        <a:lnSpc>
                          <a:spcPct val="107000"/>
                        </a:lnSpc>
                        <a:spcAft>
                          <a:spcPts val="0"/>
                        </a:spcAft>
                      </a:pPr>
                      <a:r>
                        <a:rPr lang="en-GB" sz="14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POTENTIAL</a:t>
                      </a:r>
                      <a:r>
                        <a:rPr lang="en-GB" sz="1400"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SOLUTION / MITIGATION</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indent="0" algn="ctr" defTabSz="1280160" rtl="0" eaLnBrk="1" fontAlgn="auto" latinLnBrk="0" hangingPunct="1">
                        <a:lnSpc>
                          <a:spcPct val="107000"/>
                        </a:lnSpc>
                        <a:spcBef>
                          <a:spcPts val="0"/>
                        </a:spcBef>
                        <a:spcAft>
                          <a:spcPts val="0"/>
                        </a:spcAft>
                        <a:buClrTx/>
                        <a:buSzTx/>
                        <a:buFontTx/>
                        <a:buNone/>
                        <a:tabLst/>
                        <a:defRPr/>
                      </a:pPr>
                      <a:r>
                        <a:rPr lang="en-GB" sz="1400" b="1" kern="1200" dirty="0" smtClean="0">
                          <a:solidFill>
                            <a:schemeClr val="tx1"/>
                          </a:solidFill>
                          <a:effectLst/>
                          <a:latin typeface="Arial" panose="020B0604020202020204" pitchFamily="34" charset="0"/>
                          <a:ea typeface="+mn-ea"/>
                          <a:cs typeface="Arial" panose="020B0604020202020204" pitchFamily="34" charset="0"/>
                        </a:rPr>
                        <a:t>Emotional/social</a:t>
                      </a: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7000"/>
                        </a:lnSpc>
                        <a:spcAft>
                          <a:spcPts val="0"/>
                        </a:spcAft>
                      </a:pPr>
                      <a:r>
                        <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Task related</a:t>
                      </a:r>
                      <a:endParaRPr lang="en-GB"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7000"/>
                        </a:lnSpc>
                        <a:spcAft>
                          <a:spcPts val="0"/>
                        </a:spcAft>
                      </a:pPr>
                      <a:r>
                        <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Role-related</a:t>
                      </a:r>
                      <a:endParaRPr lang="en-GB"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312793">
                <a:tc vMerge="1">
                  <a:txBody>
                    <a:bodyPr/>
                    <a:lstStyle/>
                    <a:p>
                      <a:endParaRPr lang="en-GB"/>
                    </a:p>
                  </a:txBody>
                  <a:tcPr/>
                </a:tc>
                <a:tc gridSpan="3">
                  <a:txBody>
                    <a:bodyPr/>
                    <a:lstStyle/>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ctr" defTabSz="1280160" rtl="0" eaLnBrk="1" fontAlgn="auto" latinLnBrk="0" hangingPunct="1">
                        <a:lnSpc>
                          <a:spcPct val="107000"/>
                        </a:lnSpc>
                        <a:spcBef>
                          <a:spcPts val="0"/>
                        </a:spcBef>
                        <a:spcAft>
                          <a:spcPts val="0"/>
                        </a:spcAft>
                        <a:buClrTx/>
                        <a:buSzTx/>
                        <a:buFontTx/>
                        <a:buNone/>
                        <a:tabLst/>
                        <a:defRPr/>
                      </a:pPr>
                      <a:endParaRPr lang="en-GB" sz="14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GB"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GB" sz="1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12842">
                <a:tc vMerge="1">
                  <a:txBody>
                    <a:bodyPr/>
                    <a:lstStyle/>
                    <a:p>
                      <a:pPr algn="ctr">
                        <a:lnSpc>
                          <a:spcPct val="107000"/>
                        </a:lnSpc>
                        <a:spcAft>
                          <a:spcPts val="0"/>
                        </a:spcAft>
                      </a:pPr>
                      <a:endParaRPr lang="en-GB"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7703" marR="37703" marT="0" marB="0" vert="vert270" anchor="ctr">
                    <a:solidFill>
                      <a:schemeClr val="bg1">
                        <a:lumMod val="85000"/>
                      </a:schemeClr>
                    </a:solidFill>
                  </a:tcPr>
                </a:tc>
                <a:tc>
                  <a:txBody>
                    <a:bodyPr/>
                    <a:lstStyle/>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Promote and provide opportunities for support from co-workers, supervisors, or the wider organisation. </a:t>
                      </a:r>
                      <a:r>
                        <a:rPr lang="en-GB" sz="1400" b="1" kern="1200" dirty="0" smtClean="0">
                          <a:solidFill>
                            <a:schemeClr val="dk1"/>
                          </a:solidFill>
                          <a:effectLst/>
                          <a:latin typeface="Arial" panose="020B0604020202020204" pitchFamily="34" charset="0"/>
                          <a:ea typeface="+mn-ea"/>
                          <a:cs typeface="Arial" panose="020B0604020202020204" pitchFamily="34" charset="0"/>
                        </a:rPr>
                        <a:t>Protect </a:t>
                      </a:r>
                      <a:r>
                        <a:rPr lang="en-GB" sz="1400" b="1" kern="1200" dirty="0" smtClean="0">
                          <a:solidFill>
                            <a:schemeClr val="dk1"/>
                          </a:solidFill>
                          <a:effectLst/>
                          <a:latin typeface="Arial" panose="020B0604020202020204" pitchFamily="34" charset="0"/>
                          <a:ea typeface="+mn-ea"/>
                          <a:cs typeface="Arial" panose="020B0604020202020204" pitchFamily="34" charset="0"/>
                        </a:rPr>
                        <a:t>time and resources for this support.</a:t>
                      </a:r>
                      <a:endParaRPr lang="en-GB" sz="14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Tailor and target support to meet individual needs.</a:t>
                      </a:r>
                      <a:endParaRPr lang="en-GB" sz="14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Make sure processes and decisions are experienced as procedurally just</a:t>
                      </a:r>
                      <a:r>
                        <a:rPr lang="en-GB" sz="1400" kern="1200" dirty="0" smtClean="0">
                          <a:solidFill>
                            <a:schemeClr val="dk1"/>
                          </a:solidFill>
                          <a:effectLst/>
                          <a:latin typeface="Arial" panose="020B0604020202020204" pitchFamily="34" charset="0"/>
                          <a:ea typeface="+mn-ea"/>
                          <a:cs typeface="Arial" panose="020B0604020202020204" pitchFamily="34" charset="0"/>
                        </a:rPr>
                        <a:t>; give people a voice, be respectful and considerate of individuals’ needs and circumstances, make sure rules and processes are transparent and applied consistently, make sure people understand the reasons behind decisions/policies/processes</a:t>
                      </a: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Encourage a work/non work balance</a:t>
                      </a:r>
                      <a:r>
                        <a:rPr lang="en-GB" sz="1400" kern="1200" dirty="0" smtClean="0">
                          <a:solidFill>
                            <a:schemeClr val="dk1"/>
                          </a:solidFill>
                          <a:effectLst/>
                          <a:latin typeface="Arial" panose="020B0604020202020204" pitchFamily="34" charset="0"/>
                          <a:ea typeface="+mn-ea"/>
                          <a:cs typeface="Arial" panose="020B0604020202020204" pitchFamily="34" charset="0"/>
                        </a:rPr>
                        <a:t>.</a:t>
                      </a: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Encourage staff to reflect on and </a:t>
                      </a:r>
                      <a:r>
                        <a:rPr lang="en-GB" sz="1400" kern="1200" dirty="0" smtClean="0">
                          <a:solidFill>
                            <a:schemeClr val="dk1"/>
                          </a:solidFill>
                          <a:effectLst/>
                          <a:latin typeface="Arial" panose="020B0604020202020204" pitchFamily="34" charset="0"/>
                          <a:ea typeface="+mn-ea"/>
                          <a:cs typeface="Arial" panose="020B0604020202020204" pitchFamily="34" charset="0"/>
                        </a:rPr>
                        <a:t> </a:t>
                      </a:r>
                      <a:r>
                        <a:rPr lang="en-GB" sz="1400" b="1" kern="1200" dirty="0" smtClean="0">
                          <a:solidFill>
                            <a:schemeClr val="dk1"/>
                          </a:solidFill>
                          <a:effectLst/>
                          <a:latin typeface="Arial" panose="020B0604020202020204" pitchFamily="34" charset="0"/>
                          <a:ea typeface="+mn-ea"/>
                          <a:cs typeface="Arial" panose="020B0604020202020204" pitchFamily="34" charset="0"/>
                        </a:rPr>
                        <a:t>acknowledge the good they are doing for others, </a:t>
                      </a:r>
                      <a:r>
                        <a:rPr lang="en-GB" sz="1400" kern="1200" dirty="0" smtClean="0">
                          <a:solidFill>
                            <a:schemeClr val="dk1"/>
                          </a:solidFill>
                          <a:effectLst/>
                          <a:latin typeface="Arial" panose="020B0604020202020204" pitchFamily="34" charset="0"/>
                          <a:ea typeface="+mn-ea"/>
                          <a:cs typeface="Arial" panose="020B0604020202020204" pitchFamily="34" charset="0"/>
                        </a:rPr>
                        <a:t>which can help protect against or at least reduce the psychological impact of the increased stressors they may be facing</a:t>
                      </a:r>
                    </a:p>
                    <a:p>
                      <a:pPr marL="285750" indent="-285750">
                        <a:buFont typeface="Arial" panose="020B0604020202020204" pitchFamily="34" charset="0"/>
                        <a:buChar char="•"/>
                      </a:pPr>
                      <a:r>
                        <a:rPr lang="en-GB" sz="1400" b="1" i="0" kern="1200" dirty="0" smtClean="0">
                          <a:solidFill>
                            <a:schemeClr val="dk1"/>
                          </a:solidFill>
                          <a:effectLst/>
                          <a:latin typeface="Arial" panose="020B0604020202020204" pitchFamily="34" charset="0"/>
                          <a:ea typeface="+mn-ea"/>
                          <a:cs typeface="Arial" panose="020B0604020202020204" pitchFamily="34" charset="0"/>
                        </a:rPr>
                        <a:t>Raise awareness of secondary traumatic stress or vicarious traumatisation</a:t>
                      </a:r>
                      <a:r>
                        <a:rPr lang="en-GB" sz="1400" i="0" kern="1200" dirty="0" smtClean="0">
                          <a:solidFill>
                            <a:schemeClr val="dk1"/>
                          </a:solidFill>
                          <a:effectLst/>
                          <a:latin typeface="Arial" panose="020B0604020202020204" pitchFamily="34" charset="0"/>
                          <a:ea typeface="+mn-ea"/>
                          <a:cs typeface="Arial" panose="020B0604020202020204" pitchFamily="34" charset="0"/>
                        </a:rPr>
                        <a:t> </a:t>
                      </a:r>
                      <a:r>
                        <a:rPr lang="en-GB" sz="1400" kern="1200" dirty="0" smtClean="0">
                          <a:solidFill>
                            <a:schemeClr val="dk1"/>
                          </a:solidFill>
                          <a:effectLst/>
                          <a:latin typeface="Arial" panose="020B0604020202020204" pitchFamily="34" charset="0"/>
                          <a:ea typeface="+mn-ea"/>
                          <a:cs typeface="Arial" panose="020B0604020202020204" pitchFamily="34" charset="0"/>
                        </a:rPr>
                        <a:t>- provide information about these concepts, encourage self-monitoring, and provide extra supervision or support to those who feel they are at risk. </a:t>
                      </a:r>
                      <a:endParaRPr lang="en-GB" sz="1400" b="1" dirty="0" smtClean="0">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L w="12700" cap="flat" cmpd="sng" algn="ctr">
                      <a:noFill/>
                      <a:prstDash val="solid"/>
                      <a:round/>
                      <a:headEnd type="none" w="med" len="med"/>
                      <a:tailEnd type="none" w="med" len="med"/>
                    </a:lnL>
                    <a:lnT w="12700" cap="flat" cmpd="sng" algn="ctr">
                      <a:noFill/>
                      <a:prstDash val="solid"/>
                      <a:round/>
                      <a:headEnd type="none" w="med" len="med"/>
                      <a:tailEnd type="none" w="med" len="med"/>
                    </a:lnT>
                    <a:noFill/>
                  </a:tcPr>
                </a:tc>
                <a:tc>
                  <a:txBody>
                    <a:bodyPr/>
                    <a:lstStyle/>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Check staff have the right tools and enough time to do the job.</a:t>
                      </a:r>
                      <a:r>
                        <a:rPr lang="en-GB" sz="1400" kern="1200" dirty="0" smtClean="0">
                          <a:solidFill>
                            <a:schemeClr val="dk1"/>
                          </a:solidFill>
                          <a:effectLst/>
                          <a:latin typeface="Arial" panose="020B0604020202020204" pitchFamily="34" charset="0"/>
                          <a:ea typeface="+mn-ea"/>
                          <a:cs typeface="Arial" panose="020B0604020202020204" pitchFamily="34" charset="0"/>
                        </a:rPr>
                        <a:t> Minimise overtime.</a:t>
                      </a: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Encourage and create opportunities for people to have control over their work</a:t>
                      </a:r>
                      <a:r>
                        <a:rPr lang="en-GB" sz="1400" kern="1200" dirty="0" smtClean="0">
                          <a:solidFill>
                            <a:schemeClr val="dk1"/>
                          </a:solidFill>
                          <a:effectLst/>
                          <a:latin typeface="Arial" panose="020B0604020202020204" pitchFamily="34" charset="0"/>
                          <a:ea typeface="+mn-ea"/>
                          <a:cs typeface="Arial" panose="020B0604020202020204" pitchFamily="34" charset="0"/>
                        </a:rPr>
                        <a:t> (e.g., choosing how they manage their workday, including when they take breaks, control over resources required to do the job, and control over the working environment). </a:t>
                      </a: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Enable some flexibility in working and avoid asking people to think about work-related tasks in non-work time</a:t>
                      </a:r>
                      <a:endParaRPr lang="en-GB" sz="1000" b="1" dirty="0">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T w="12700" cap="flat" cmpd="sng" algn="ctr">
                      <a:noFill/>
                      <a:prstDash val="solid"/>
                      <a:round/>
                      <a:headEnd type="none" w="med" len="med"/>
                      <a:tailEnd type="none" w="med" len="med"/>
                    </a:lnT>
                    <a:noFill/>
                  </a:tcPr>
                </a:tc>
                <a:tc>
                  <a:txBody>
                    <a:bodyPr/>
                    <a:lstStyle/>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Clarity about the tasks, roles and responsibilities of the job</a:t>
                      </a:r>
                      <a:r>
                        <a:rPr lang="en-GB" sz="1400" kern="1200" dirty="0" smtClean="0">
                          <a:solidFill>
                            <a:schemeClr val="dk1"/>
                          </a:solidFill>
                          <a:effectLst/>
                          <a:latin typeface="Arial" panose="020B0604020202020204" pitchFamily="34" charset="0"/>
                          <a:ea typeface="+mn-ea"/>
                          <a:cs typeface="Arial" panose="020B0604020202020204" pitchFamily="34" charset="0"/>
                        </a:rPr>
                        <a:t>, how things should be done and by when, understanding reporting structures and governance processes.</a:t>
                      </a:r>
                    </a:p>
                    <a:p>
                      <a:pPr marL="285750" indent="-285750">
                        <a:buFont typeface="Arial" panose="020B0604020202020204" pitchFamily="34" charset="0"/>
                        <a:buChar char="•"/>
                      </a:pPr>
                      <a:r>
                        <a:rPr lang="en-GB" sz="1400" b="1" kern="1200" dirty="0" smtClean="0">
                          <a:solidFill>
                            <a:schemeClr val="dk1"/>
                          </a:solidFill>
                          <a:effectLst/>
                          <a:latin typeface="Arial" panose="020B0604020202020204" pitchFamily="34" charset="0"/>
                          <a:ea typeface="+mn-ea"/>
                          <a:cs typeface="Arial" panose="020B0604020202020204" pitchFamily="34" charset="0"/>
                        </a:rPr>
                        <a:t>Promote boundary management</a:t>
                      </a:r>
                      <a:r>
                        <a:rPr lang="en-GB" sz="1400" kern="1200" dirty="0" smtClean="0">
                          <a:solidFill>
                            <a:schemeClr val="dk1"/>
                          </a:solidFill>
                          <a:effectLst/>
                          <a:latin typeface="Arial" panose="020B0604020202020204" pitchFamily="34" charset="0"/>
                          <a:ea typeface="+mn-ea"/>
                          <a:cs typeface="Arial" panose="020B0604020202020204" pitchFamily="34" charset="0"/>
                        </a:rPr>
                        <a:t> develop and communicate a clear and transparent policy regarding the expectations on availability and working during non-work time, with </a:t>
                      </a:r>
                      <a:r>
                        <a:rPr lang="en-GB" sz="1400" b="1" kern="1200" dirty="0" smtClean="0">
                          <a:solidFill>
                            <a:schemeClr val="dk1"/>
                          </a:solidFill>
                          <a:effectLst/>
                          <a:latin typeface="Arial" panose="020B0604020202020204" pitchFamily="34" charset="0"/>
                          <a:ea typeface="+mn-ea"/>
                          <a:cs typeface="Arial" panose="020B0604020202020204" pitchFamily="34" charset="0"/>
                        </a:rPr>
                        <a:t>supervisors and leaders modelling these boundaries </a:t>
                      </a:r>
                      <a:endParaRPr lang="en-GB" sz="1400" b="1" dirty="0">
                        <a:effectLst/>
                        <a:latin typeface="Arial" panose="020B0604020202020204" pitchFamily="34" charset="0"/>
                        <a:ea typeface="Calibri" panose="020F0502020204030204" pitchFamily="34" charset="0"/>
                        <a:cs typeface="Arial" panose="020B0604020202020204" pitchFamily="34" charset="0"/>
                      </a:endParaRPr>
                    </a:p>
                  </a:txBody>
                  <a:tcPr marL="28277" marR="28277" marT="0" marB="0">
                    <a:lnT w="12700" cap="flat" cmpd="sng" algn="ctr">
                      <a:noFill/>
                      <a:prstDash val="solid"/>
                      <a:round/>
                      <a:headEnd type="none" w="med" len="med"/>
                      <a:tailEnd type="none" w="med" len="med"/>
                    </a:lnT>
                    <a:noFill/>
                  </a:tcPr>
                </a:tc>
              </a:tr>
            </a:tbl>
          </a:graphicData>
        </a:graphic>
      </p:graphicFrame>
      <p:sp>
        <p:nvSpPr>
          <p:cNvPr id="7" name="TextBox 6"/>
          <p:cNvSpPr txBox="1"/>
          <p:nvPr/>
        </p:nvSpPr>
        <p:spPr>
          <a:xfrm>
            <a:off x="6027794" y="6173953"/>
            <a:ext cx="6102140" cy="2508379"/>
          </a:xfrm>
          <a:prstGeom prst="rect">
            <a:avLst/>
          </a:prstGeom>
          <a:solidFill>
            <a:srgbClr val="F4F9F1"/>
          </a:solidFill>
          <a:ln w="19050">
            <a:solidFill>
              <a:schemeClr val="accent6">
                <a:lumMod val="75000"/>
              </a:schemeClr>
            </a:solidFill>
            <a:prstDash val="sysDash"/>
          </a:ln>
        </p:spPr>
        <p:txBody>
          <a:bodyPr wrap="square" rtlCol="0">
            <a:spAutoFit/>
          </a:bodyPr>
          <a:lstStyle/>
          <a:p>
            <a:pPr algn="ctr"/>
            <a:r>
              <a:rPr lang="en-GB" sz="1400" b="1" i="1" dirty="0">
                <a:latin typeface="Arial" panose="020B0604020202020204" pitchFamily="34" charset="0"/>
                <a:cs typeface="Arial" panose="020B0604020202020204" pitchFamily="34" charset="0"/>
              </a:rPr>
              <a:t>Tailor support to </a:t>
            </a:r>
            <a:r>
              <a:rPr lang="en-GB" sz="1400" b="1" i="1" dirty="0" smtClean="0">
                <a:latin typeface="Arial" panose="020B0604020202020204" pitchFamily="34" charset="0"/>
                <a:cs typeface="Arial" panose="020B0604020202020204" pitchFamily="34" charset="0"/>
              </a:rPr>
              <a:t>need</a:t>
            </a:r>
          </a:p>
          <a:p>
            <a:r>
              <a:rPr lang="en-GB" sz="1300" dirty="0" smtClean="0">
                <a:latin typeface="Arial" panose="020B0604020202020204" pitchFamily="34" charset="0"/>
                <a:cs typeface="Arial" panose="020B0604020202020204" pitchFamily="34" charset="0"/>
              </a:rPr>
              <a:t>Some </a:t>
            </a:r>
            <a:r>
              <a:rPr lang="en-GB" sz="1300" dirty="0">
                <a:latin typeface="Arial" panose="020B0604020202020204" pitchFamily="34" charset="0"/>
                <a:cs typeface="Arial" panose="020B0604020202020204" pitchFamily="34" charset="0"/>
              </a:rPr>
              <a:t>people may need more support. We should pay particular attention to ensuring support is available to</a:t>
            </a:r>
            <a:r>
              <a:rPr lang="en-GB" sz="1300" dirty="0" smtClean="0">
                <a:latin typeface="Arial" panose="020B0604020202020204" pitchFamily="34" charset="0"/>
                <a:cs typeface="Arial" panose="020B0604020202020204" pitchFamily="34" charset="0"/>
              </a:rPr>
              <a:t>:</a:t>
            </a:r>
            <a:endParaRPr lang="en-GB" sz="1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300" dirty="0">
                <a:latin typeface="Arial" panose="020B0604020202020204" pitchFamily="34" charset="0"/>
                <a:cs typeface="Arial" panose="020B0604020202020204" pitchFamily="34" charset="0"/>
              </a:rPr>
              <a:t>those with pre-existing experience of trauma, and/or who are experiencing potentially traumatic events as a result of the current crisis</a:t>
            </a:r>
          </a:p>
          <a:p>
            <a:pPr marL="285750" indent="-285750">
              <a:buFont typeface="Arial" panose="020B0604020202020204" pitchFamily="34" charset="0"/>
              <a:buChar char="•"/>
            </a:pPr>
            <a:r>
              <a:rPr lang="en-GB" sz="1300" dirty="0">
                <a:latin typeface="Arial" panose="020B0604020202020204" pitchFamily="34" charset="0"/>
                <a:cs typeface="Arial" panose="020B0604020202020204" pitchFamily="34" charset="0"/>
              </a:rPr>
              <a:t>people new to the job, such as trainees or newly qualified probation officers who may not have yet developed some of the coping strategies and formal and informal support networks that may protect more experienced staff</a:t>
            </a:r>
          </a:p>
          <a:p>
            <a:pPr marL="285750" indent="-285750">
              <a:buFont typeface="Arial" panose="020B0604020202020204" pitchFamily="34" charset="0"/>
              <a:buChar char="•"/>
            </a:pPr>
            <a:r>
              <a:rPr lang="en-GB" sz="1300" dirty="0">
                <a:latin typeface="Arial" panose="020B0604020202020204" pitchFamily="34" charset="0"/>
                <a:cs typeface="Arial" panose="020B0604020202020204" pitchFamily="34" charset="0"/>
              </a:rPr>
              <a:t>those with particularly high workloads, especially people with a high volume of cases who have trauma symptoms or history of trauma</a:t>
            </a:r>
          </a:p>
          <a:p>
            <a:pPr marL="285750" indent="-285750">
              <a:buFont typeface="Arial" panose="020B0604020202020204" pitchFamily="34" charset="0"/>
              <a:buChar char="•"/>
            </a:pPr>
            <a:r>
              <a:rPr lang="en-GB" sz="1300" dirty="0">
                <a:latin typeface="Arial" panose="020B0604020202020204" pitchFamily="34" charset="0"/>
                <a:cs typeface="Arial" panose="020B0604020202020204" pitchFamily="34" charset="0"/>
              </a:rPr>
              <a:t>people who tend to overwork, and whose job is highly central to their life, and may therefore have more trouble detaching from work</a:t>
            </a:r>
          </a:p>
        </p:txBody>
      </p:sp>
      <p:sp>
        <p:nvSpPr>
          <p:cNvPr id="8" name="TextBox 7"/>
          <p:cNvSpPr txBox="1"/>
          <p:nvPr/>
        </p:nvSpPr>
        <p:spPr>
          <a:xfrm>
            <a:off x="487591" y="789438"/>
            <a:ext cx="11887200" cy="738664"/>
          </a:xfrm>
          <a:prstGeom prst="rect">
            <a:avLst/>
          </a:prstGeom>
          <a:noFill/>
        </p:spPr>
        <p:txBody>
          <a:bodyPr wrap="square" rtlCol="0">
            <a:spAutoFit/>
          </a:bodyPr>
          <a:lstStyle/>
          <a:p>
            <a:pPr algn="ctr"/>
            <a:r>
              <a:rPr lang="en-GB" sz="1400" dirty="0">
                <a:latin typeface="Arial" panose="020B0604020202020204" pitchFamily="34" charset="0"/>
                <a:cs typeface="Arial" panose="020B0604020202020204" pitchFamily="34" charset="0"/>
              </a:rPr>
              <a:t>Research suggests there are a range of potential work-related stressors, which could be exaggerated as staff try to work while living with uncertainty, in new circumstances both at home and at work. Theory and evidence point to a number of possible ways in which to manage these possible stressors. </a:t>
            </a:r>
          </a:p>
        </p:txBody>
      </p:sp>
      <p:sp>
        <p:nvSpPr>
          <p:cNvPr id="19" name="Pentagon 18"/>
          <p:cNvSpPr/>
          <p:nvPr/>
        </p:nvSpPr>
        <p:spPr>
          <a:xfrm rot="10800000">
            <a:off x="1328556" y="8847481"/>
            <a:ext cx="11473044" cy="752953"/>
          </a:xfrm>
          <a:prstGeom prst="homePlat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accent1">
                  <a:lumMod val="75000"/>
                </a:schemeClr>
              </a:solidFill>
            </a:endParaRPr>
          </a:p>
        </p:txBody>
      </p:sp>
      <p:sp>
        <p:nvSpPr>
          <p:cNvPr id="20" name="Chevron 19"/>
          <p:cNvSpPr/>
          <p:nvPr/>
        </p:nvSpPr>
        <p:spPr>
          <a:xfrm rot="10800000">
            <a:off x="678965" y="8846716"/>
            <a:ext cx="649591" cy="753719"/>
          </a:xfrm>
          <a:prstGeom prst="chevr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tx1"/>
              </a:solidFill>
            </a:endParaRPr>
          </a:p>
        </p:txBody>
      </p:sp>
      <p:sp>
        <p:nvSpPr>
          <p:cNvPr id="21" name="Chevron 20"/>
          <p:cNvSpPr/>
          <p:nvPr/>
        </p:nvSpPr>
        <p:spPr>
          <a:xfrm rot="10800000">
            <a:off x="104244" y="8847481"/>
            <a:ext cx="531677" cy="753719"/>
          </a:xfrm>
          <a:prstGeom prst="chevr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91">
              <a:solidFill>
                <a:schemeClr val="tx1"/>
              </a:solidFill>
            </a:endParaRPr>
          </a:p>
        </p:txBody>
      </p:sp>
      <p:grpSp>
        <p:nvGrpSpPr>
          <p:cNvPr id="30" name="Group 29"/>
          <p:cNvGrpSpPr/>
          <p:nvPr/>
        </p:nvGrpSpPr>
        <p:grpSpPr>
          <a:xfrm>
            <a:off x="11614859" y="5804795"/>
            <a:ext cx="702965" cy="728876"/>
            <a:chOff x="11546359" y="4926330"/>
            <a:chExt cx="702965" cy="728876"/>
          </a:xfrm>
        </p:grpSpPr>
        <p:sp>
          <p:nvSpPr>
            <p:cNvPr id="27" name="Oval 26"/>
            <p:cNvSpPr/>
            <p:nvPr/>
          </p:nvSpPr>
          <p:spPr>
            <a:xfrm>
              <a:off x="11546359" y="4926330"/>
              <a:ext cx="702965" cy="728876"/>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8" name="Group 27"/>
            <p:cNvGrpSpPr/>
            <p:nvPr/>
          </p:nvGrpSpPr>
          <p:grpSpPr>
            <a:xfrm>
              <a:off x="11640928" y="5022223"/>
              <a:ext cx="513827" cy="537090"/>
              <a:chOff x="13366449" y="4912875"/>
              <a:chExt cx="676729" cy="673798"/>
            </a:xfrm>
          </p:grpSpPr>
          <p:sp>
            <p:nvSpPr>
              <p:cNvPr id="24" name="Freeform 23"/>
              <p:cNvSpPr/>
              <p:nvPr/>
            </p:nvSpPr>
            <p:spPr>
              <a:xfrm>
                <a:off x="13366449" y="4912875"/>
                <a:ext cx="676729" cy="673798"/>
              </a:xfrm>
              <a:custGeom>
                <a:avLst/>
                <a:gdLst/>
                <a:ahLst/>
                <a:cxnLst/>
                <a:rect l="l" t="t" r="r" b="b"/>
                <a:pathLst>
                  <a:path w="365671" h="365447">
                    <a:moveTo>
                      <a:pt x="182835" y="0"/>
                    </a:moveTo>
                    <a:cubicBezTo>
                      <a:pt x="233288" y="0"/>
                      <a:pt x="276374" y="17859"/>
                      <a:pt x="312092" y="53578"/>
                    </a:cubicBezTo>
                    <a:cubicBezTo>
                      <a:pt x="347811" y="89296"/>
                      <a:pt x="365671" y="132382"/>
                      <a:pt x="365671" y="182835"/>
                    </a:cubicBezTo>
                    <a:cubicBezTo>
                      <a:pt x="365671" y="233288"/>
                      <a:pt x="347811" y="276336"/>
                      <a:pt x="312092" y="311981"/>
                    </a:cubicBezTo>
                    <a:cubicBezTo>
                      <a:pt x="276374" y="347625"/>
                      <a:pt x="233288" y="365447"/>
                      <a:pt x="182835" y="365447"/>
                    </a:cubicBezTo>
                    <a:cubicBezTo>
                      <a:pt x="132382" y="365447"/>
                      <a:pt x="89297" y="347625"/>
                      <a:pt x="53578" y="311981"/>
                    </a:cubicBezTo>
                    <a:cubicBezTo>
                      <a:pt x="17859" y="276336"/>
                      <a:pt x="0" y="233288"/>
                      <a:pt x="0" y="182835"/>
                    </a:cubicBezTo>
                    <a:cubicBezTo>
                      <a:pt x="0" y="132382"/>
                      <a:pt x="17859" y="89296"/>
                      <a:pt x="53578" y="53578"/>
                    </a:cubicBezTo>
                    <a:cubicBezTo>
                      <a:pt x="89297" y="17859"/>
                      <a:pt x="132382" y="0"/>
                      <a:pt x="182835" y="0"/>
                    </a:cubicBezTo>
                    <a:close/>
                    <a:moveTo>
                      <a:pt x="182835" y="29691"/>
                    </a:moveTo>
                    <a:cubicBezTo>
                      <a:pt x="140568" y="29691"/>
                      <a:pt x="104477" y="44648"/>
                      <a:pt x="74563" y="74563"/>
                    </a:cubicBezTo>
                    <a:cubicBezTo>
                      <a:pt x="44648" y="104477"/>
                      <a:pt x="29691" y="140568"/>
                      <a:pt x="29691" y="182835"/>
                    </a:cubicBezTo>
                    <a:cubicBezTo>
                      <a:pt x="29691" y="225102"/>
                      <a:pt x="44648" y="261156"/>
                      <a:pt x="74563" y="290996"/>
                    </a:cubicBezTo>
                    <a:cubicBezTo>
                      <a:pt x="104477" y="320836"/>
                      <a:pt x="140568" y="335756"/>
                      <a:pt x="182835" y="335756"/>
                    </a:cubicBezTo>
                    <a:cubicBezTo>
                      <a:pt x="225102" y="335756"/>
                      <a:pt x="261156" y="320836"/>
                      <a:pt x="290996" y="290996"/>
                    </a:cubicBezTo>
                    <a:cubicBezTo>
                      <a:pt x="320836" y="261156"/>
                      <a:pt x="335756" y="225102"/>
                      <a:pt x="335756" y="182835"/>
                    </a:cubicBezTo>
                    <a:cubicBezTo>
                      <a:pt x="335756" y="140568"/>
                      <a:pt x="320836" y="104477"/>
                      <a:pt x="290996" y="74563"/>
                    </a:cubicBezTo>
                    <a:cubicBezTo>
                      <a:pt x="261156" y="44648"/>
                      <a:pt x="225102" y="29691"/>
                      <a:pt x="182835" y="29691"/>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Freeform 24"/>
              <p:cNvSpPr/>
              <p:nvPr/>
            </p:nvSpPr>
            <p:spPr>
              <a:xfrm>
                <a:off x="13635968" y="5009551"/>
                <a:ext cx="137690" cy="128900"/>
              </a:xfrm>
              <a:custGeom>
                <a:avLst/>
                <a:gdLst/>
                <a:ahLst/>
                <a:cxnLst/>
                <a:rect l="l" t="t" r="r" b="b"/>
                <a:pathLst>
                  <a:path w="75010" h="70098">
                    <a:moveTo>
                      <a:pt x="37505" y="0"/>
                    </a:moveTo>
                    <a:cubicBezTo>
                      <a:pt x="47774" y="0"/>
                      <a:pt x="56592" y="3423"/>
                      <a:pt x="63959" y="10269"/>
                    </a:cubicBezTo>
                    <a:cubicBezTo>
                      <a:pt x="71326" y="17115"/>
                      <a:pt x="75010" y="25375"/>
                      <a:pt x="75010" y="35049"/>
                    </a:cubicBezTo>
                    <a:cubicBezTo>
                      <a:pt x="75010" y="44723"/>
                      <a:pt x="71326" y="52983"/>
                      <a:pt x="63959" y="59829"/>
                    </a:cubicBezTo>
                    <a:cubicBezTo>
                      <a:pt x="56592" y="66675"/>
                      <a:pt x="47774" y="70098"/>
                      <a:pt x="37505" y="70098"/>
                    </a:cubicBezTo>
                    <a:cubicBezTo>
                      <a:pt x="27087" y="70098"/>
                      <a:pt x="18232" y="66675"/>
                      <a:pt x="10939" y="59829"/>
                    </a:cubicBezTo>
                    <a:cubicBezTo>
                      <a:pt x="3647" y="52983"/>
                      <a:pt x="0" y="44723"/>
                      <a:pt x="0" y="35049"/>
                    </a:cubicBezTo>
                    <a:cubicBezTo>
                      <a:pt x="0" y="25375"/>
                      <a:pt x="3647" y="17115"/>
                      <a:pt x="10939" y="10269"/>
                    </a:cubicBezTo>
                    <a:cubicBezTo>
                      <a:pt x="18232" y="3423"/>
                      <a:pt x="27087" y="0"/>
                      <a:pt x="37505"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 name="Freeform 25"/>
              <p:cNvSpPr/>
              <p:nvPr/>
            </p:nvSpPr>
            <p:spPr>
              <a:xfrm>
                <a:off x="13647686" y="5179466"/>
                <a:ext cx="114254" cy="322251"/>
              </a:xfrm>
              <a:custGeom>
                <a:avLst/>
                <a:gdLst/>
                <a:ahLst/>
                <a:cxnLst/>
                <a:rect l="l" t="t" r="r" b="b"/>
                <a:pathLst>
                  <a:path w="61391" h="174129">
                    <a:moveTo>
                      <a:pt x="0" y="0"/>
                    </a:moveTo>
                    <a:lnTo>
                      <a:pt x="61391" y="0"/>
                    </a:lnTo>
                    <a:lnTo>
                      <a:pt x="61391" y="174129"/>
                    </a:lnTo>
                    <a:lnTo>
                      <a:pt x="0" y="174129"/>
                    </a:lnTo>
                    <a:lnTo>
                      <a:pt x="0"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sp>
        <p:nvSpPr>
          <p:cNvPr id="33" name="Rectangle 32"/>
          <p:cNvSpPr/>
          <p:nvPr/>
        </p:nvSpPr>
        <p:spPr>
          <a:xfrm>
            <a:off x="1204377" y="8950194"/>
            <a:ext cx="11038970" cy="784830"/>
          </a:xfrm>
          <a:prstGeom prst="rect">
            <a:avLst/>
          </a:prstGeom>
        </p:spPr>
        <p:txBody>
          <a:bodyPr wrap="square">
            <a:spAutoFit/>
          </a:bodyPr>
          <a:lstStyle/>
          <a:p>
            <a:pPr algn="ctr"/>
            <a:r>
              <a:rPr lang="en-GB" sz="1500" b="1" dirty="0">
                <a:solidFill>
                  <a:schemeClr val="tx2">
                    <a:lumMod val="75000"/>
                  </a:schemeClr>
                </a:solidFill>
                <a:latin typeface="Arial" panose="020B0604020202020204" pitchFamily="34" charset="0"/>
                <a:cs typeface="Arial" panose="020B0604020202020204" pitchFamily="34" charset="0"/>
              </a:rPr>
              <a:t>Want to find out more?</a:t>
            </a:r>
            <a:endParaRPr lang="en-GB" sz="1500" dirty="0">
              <a:solidFill>
                <a:schemeClr val="tx2">
                  <a:lumMod val="75000"/>
                </a:schemeClr>
              </a:solidFill>
              <a:latin typeface="Arial" panose="020B0604020202020204" pitchFamily="34" charset="0"/>
              <a:cs typeface="Arial" panose="020B0604020202020204" pitchFamily="34" charset="0"/>
            </a:endParaRPr>
          </a:p>
          <a:p>
            <a:pPr algn="ctr"/>
            <a:r>
              <a:rPr lang="en-GB" sz="1500" dirty="0">
                <a:solidFill>
                  <a:schemeClr val="tx2">
                    <a:lumMod val="75000"/>
                  </a:schemeClr>
                </a:solidFill>
                <a:latin typeface="Arial" panose="020B0604020202020204" pitchFamily="34" charset="0"/>
                <a:cs typeface="Arial" panose="020B0604020202020204" pitchFamily="34" charset="0"/>
              </a:rPr>
              <a:t>Contact the Evidence-Based practice team at: </a:t>
            </a:r>
            <a:r>
              <a:rPr lang="en-GB" sz="1500" b="1" dirty="0">
                <a:solidFill>
                  <a:schemeClr val="tx2">
                    <a:lumMod val="75000"/>
                  </a:schemeClr>
                </a:solidFill>
                <a:latin typeface="Arial" panose="020B0604020202020204" pitchFamily="34" charset="0"/>
                <a:cs typeface="Arial" panose="020B0604020202020204" pitchFamily="34" charset="0"/>
              </a:rPr>
              <a:t>Evidence@justice.gov.uk</a:t>
            </a:r>
            <a:endParaRPr lang="en-GB" sz="1500" dirty="0">
              <a:solidFill>
                <a:schemeClr val="tx2">
                  <a:lumMod val="75000"/>
                </a:schemeClr>
              </a:solidFill>
              <a:latin typeface="Arial" panose="020B0604020202020204" pitchFamily="34" charset="0"/>
              <a:cs typeface="Arial" panose="020B0604020202020204" pitchFamily="34" charset="0"/>
            </a:endParaRPr>
          </a:p>
          <a:p>
            <a:r>
              <a:rPr lang="en-GB" sz="1500" dirty="0">
                <a:solidFill>
                  <a:srgbClr val="000000"/>
                </a:solidFill>
                <a:latin typeface="Calibri" panose="020F0502020204030204" pitchFamily="34" charset="0"/>
              </a:rPr>
              <a:t> </a:t>
            </a:r>
            <a:endParaRPr lang="en-GB" sz="1588" dirty="0">
              <a:latin typeface="Arial" panose="020B0604020202020204" pitchFamily="34" charset="0"/>
              <a:cs typeface="Arial" panose="020B0604020202020204" pitchFamily="34" charset="0"/>
            </a:endParaRPr>
          </a:p>
        </p:txBody>
      </p:sp>
      <p:sp>
        <p:nvSpPr>
          <p:cNvPr id="34" name="TextBox 33"/>
          <p:cNvSpPr txBox="1"/>
          <p:nvPr/>
        </p:nvSpPr>
        <p:spPr>
          <a:xfrm>
            <a:off x="10755128" y="8987554"/>
            <a:ext cx="1546467" cy="415498"/>
          </a:xfrm>
          <a:prstGeom prst="rect">
            <a:avLst/>
          </a:prstGeom>
          <a:noFill/>
        </p:spPr>
        <p:txBody>
          <a:bodyPr wrap="square" rtlCol="0">
            <a:spAutoFit/>
          </a:bodyPr>
          <a:lstStyle/>
          <a:p>
            <a:pPr algn="ctr"/>
            <a:r>
              <a:rPr lang="en-GB" sz="1050" dirty="0">
                <a:solidFill>
                  <a:schemeClr val="tx2">
                    <a:lumMod val="75000"/>
                  </a:schemeClr>
                </a:solidFill>
                <a:latin typeface="Arial" panose="020B0604020202020204" pitchFamily="34" charset="0"/>
                <a:cs typeface="Arial" panose="020B0604020202020204" pitchFamily="34" charset="0"/>
              </a:rPr>
              <a:t>*Based on the best available evidence</a:t>
            </a:r>
          </a:p>
        </p:txBody>
      </p:sp>
      <p:grpSp>
        <p:nvGrpSpPr>
          <p:cNvPr id="2" name="Group 1"/>
          <p:cNvGrpSpPr/>
          <p:nvPr/>
        </p:nvGrpSpPr>
        <p:grpSpPr>
          <a:xfrm rot="5400000">
            <a:off x="6525856" y="2009639"/>
            <a:ext cx="921858" cy="1234069"/>
            <a:chOff x="6683066" y="1630815"/>
            <a:chExt cx="932669" cy="1303181"/>
          </a:xfrm>
        </p:grpSpPr>
        <p:sp>
          <p:nvSpPr>
            <p:cNvPr id="22" name="Rectangle 117"/>
            <p:cNvSpPr/>
            <p:nvPr/>
          </p:nvSpPr>
          <p:spPr>
            <a:xfrm rot="16200000">
              <a:off x="6242321" y="2106287"/>
              <a:ext cx="1268454" cy="386964"/>
            </a:xfrm>
            <a:custGeom>
              <a:avLst/>
              <a:gdLst/>
              <a:ahLst/>
              <a:cxnLst/>
              <a:rect l="l" t="t" r="r" b="b"/>
              <a:pathLst>
                <a:path w="2832477" h="864096">
                  <a:moveTo>
                    <a:pt x="372123" y="0"/>
                  </a:moveTo>
                  <a:cubicBezTo>
                    <a:pt x="521257" y="0"/>
                    <a:pt x="652742" y="75560"/>
                    <a:pt x="730384" y="190486"/>
                  </a:cubicBezTo>
                  <a:lnTo>
                    <a:pt x="744246" y="216024"/>
                  </a:lnTo>
                  <a:lnTo>
                    <a:pt x="2088231" y="216024"/>
                  </a:lnTo>
                  <a:lnTo>
                    <a:pt x="2102093" y="190485"/>
                  </a:lnTo>
                  <a:cubicBezTo>
                    <a:pt x="2179735" y="75560"/>
                    <a:pt x="2311220" y="0"/>
                    <a:pt x="2460354" y="0"/>
                  </a:cubicBezTo>
                  <a:cubicBezTo>
                    <a:pt x="2609488" y="0"/>
                    <a:pt x="2740973" y="75560"/>
                    <a:pt x="2818615" y="190486"/>
                  </a:cubicBezTo>
                  <a:lnTo>
                    <a:pt x="2832477" y="216024"/>
                  </a:lnTo>
                  <a:lnTo>
                    <a:pt x="2424350" y="216024"/>
                  </a:lnTo>
                  <a:lnTo>
                    <a:pt x="2316338" y="432048"/>
                  </a:lnTo>
                  <a:lnTo>
                    <a:pt x="2424350" y="648072"/>
                  </a:lnTo>
                  <a:lnTo>
                    <a:pt x="2832477" y="648072"/>
                  </a:lnTo>
                  <a:lnTo>
                    <a:pt x="2818615" y="673610"/>
                  </a:lnTo>
                  <a:cubicBezTo>
                    <a:pt x="2740973" y="788536"/>
                    <a:pt x="2609488" y="864096"/>
                    <a:pt x="2460354" y="864096"/>
                  </a:cubicBezTo>
                  <a:cubicBezTo>
                    <a:pt x="2311220" y="864096"/>
                    <a:pt x="2179735" y="788536"/>
                    <a:pt x="2102093" y="673611"/>
                  </a:cubicBezTo>
                  <a:lnTo>
                    <a:pt x="2088231" y="648072"/>
                  </a:lnTo>
                  <a:lnTo>
                    <a:pt x="744246" y="648072"/>
                  </a:lnTo>
                  <a:lnTo>
                    <a:pt x="730384" y="673610"/>
                  </a:lnTo>
                  <a:cubicBezTo>
                    <a:pt x="652742" y="788536"/>
                    <a:pt x="521257" y="864096"/>
                    <a:pt x="372123" y="864096"/>
                  </a:cubicBezTo>
                  <a:cubicBezTo>
                    <a:pt x="222989" y="864096"/>
                    <a:pt x="91504" y="788536"/>
                    <a:pt x="13862" y="673610"/>
                  </a:cubicBezTo>
                  <a:lnTo>
                    <a:pt x="0" y="648072"/>
                  </a:lnTo>
                  <a:lnTo>
                    <a:pt x="408127" y="648072"/>
                  </a:lnTo>
                  <a:lnTo>
                    <a:pt x="516139" y="432048"/>
                  </a:lnTo>
                  <a:lnTo>
                    <a:pt x="408127" y="216024"/>
                  </a:lnTo>
                  <a:lnTo>
                    <a:pt x="0" y="216024"/>
                  </a:lnTo>
                  <a:lnTo>
                    <a:pt x="13862" y="190486"/>
                  </a:lnTo>
                  <a:cubicBezTo>
                    <a:pt x="91504" y="75560"/>
                    <a:pt x="222989" y="0"/>
                    <a:pt x="372123" y="0"/>
                  </a:cubicBezTo>
                  <a:close/>
                </a:path>
              </a:pathLst>
            </a:cu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smtClean="0">
                <a:latin typeface="Arial"/>
                <a:cs typeface="Arial"/>
              </a:endParaRPr>
            </a:p>
          </p:txBody>
        </p:sp>
        <p:sp>
          <p:nvSpPr>
            <p:cNvPr id="23" name="Round Same Side Corner Rectangle 121"/>
            <p:cNvSpPr/>
            <p:nvPr/>
          </p:nvSpPr>
          <p:spPr>
            <a:xfrm rot="10800000">
              <a:off x="7422253" y="1630815"/>
              <a:ext cx="193482" cy="1289877"/>
            </a:xfrm>
            <a:custGeom>
              <a:avLst/>
              <a:gdLst/>
              <a:ahLst/>
              <a:cxnLst/>
              <a:rect l="l" t="t" r="r" b="b"/>
              <a:pathLst>
                <a:path w="432048" h="2880320">
                  <a:moveTo>
                    <a:pt x="432048" y="216024"/>
                  </a:moveTo>
                  <a:lnTo>
                    <a:pt x="432048" y="1152128"/>
                  </a:lnTo>
                  <a:lnTo>
                    <a:pt x="288032" y="1152128"/>
                  </a:lnTo>
                  <a:lnTo>
                    <a:pt x="288032" y="2232248"/>
                  </a:lnTo>
                  <a:lnTo>
                    <a:pt x="360040" y="2520280"/>
                  </a:lnTo>
                  <a:lnTo>
                    <a:pt x="288032" y="2880320"/>
                  </a:lnTo>
                  <a:lnTo>
                    <a:pt x="144016" y="2880320"/>
                  </a:lnTo>
                  <a:lnTo>
                    <a:pt x="72008" y="2520280"/>
                  </a:lnTo>
                  <a:lnTo>
                    <a:pt x="144016" y="2232248"/>
                  </a:lnTo>
                  <a:lnTo>
                    <a:pt x="144016" y="1152128"/>
                  </a:lnTo>
                  <a:lnTo>
                    <a:pt x="0" y="1152128"/>
                  </a:lnTo>
                  <a:lnTo>
                    <a:pt x="0" y="216024"/>
                  </a:lnTo>
                  <a:cubicBezTo>
                    <a:pt x="0" y="96717"/>
                    <a:pt x="96717" y="0"/>
                    <a:pt x="216024" y="0"/>
                  </a:cubicBezTo>
                  <a:cubicBezTo>
                    <a:pt x="335331" y="0"/>
                    <a:pt x="432048" y="96717"/>
                    <a:pt x="432048" y="216024"/>
                  </a:cubicBezTo>
                  <a:close/>
                </a:path>
              </a:pathLst>
            </a:cu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smtClean="0">
                <a:latin typeface="Arial"/>
                <a:cs typeface="Arial"/>
              </a:endParaRPr>
            </a:p>
          </p:txBody>
        </p:sp>
      </p:grpSp>
      <p:sp>
        <p:nvSpPr>
          <p:cNvPr id="3" name="Rounded Rectangle 2"/>
          <p:cNvSpPr/>
          <p:nvPr/>
        </p:nvSpPr>
        <p:spPr>
          <a:xfrm>
            <a:off x="2219020" y="2056365"/>
            <a:ext cx="1535723" cy="1109433"/>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ounded Rectangle 45"/>
          <p:cNvSpPr/>
          <p:nvPr/>
        </p:nvSpPr>
        <p:spPr>
          <a:xfrm>
            <a:off x="9826080" y="2056365"/>
            <a:ext cx="1535723" cy="1109433"/>
          </a:xfrm>
          <a:prstGeom prst="roundRect">
            <a:avLst/>
          </a:prstGeom>
          <a:solidFill>
            <a:srgbClr val="DEC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Isosceles Triangle 22"/>
          <p:cNvSpPr/>
          <p:nvPr/>
        </p:nvSpPr>
        <p:spPr>
          <a:xfrm rot="10800000">
            <a:off x="2620269" y="2111054"/>
            <a:ext cx="733224" cy="1000054"/>
          </a:xfrm>
          <a:custGeom>
            <a:avLst/>
            <a:gdLst/>
            <a:ahLst/>
            <a:cxnLst/>
            <a:rect l="l" t="t" r="r" b="b"/>
            <a:pathLst>
              <a:path w="1584176" h="2131033">
                <a:moveTo>
                  <a:pt x="1192520" y="1692042"/>
                </a:moveTo>
                <a:cubicBezTo>
                  <a:pt x="1269816" y="1692042"/>
                  <a:pt x="1332477" y="1587607"/>
                  <a:pt x="1332477" y="1458781"/>
                </a:cubicBezTo>
                <a:cubicBezTo>
                  <a:pt x="1332477" y="1426575"/>
                  <a:pt x="1328561" y="1395893"/>
                  <a:pt x="1321478" y="1367986"/>
                </a:cubicBezTo>
                <a:lnTo>
                  <a:pt x="1295519" y="1303814"/>
                </a:lnTo>
                <a:lnTo>
                  <a:pt x="1375106" y="1271020"/>
                </a:lnTo>
                <a:cubicBezTo>
                  <a:pt x="1427226" y="1240839"/>
                  <a:pt x="1468635" y="1198099"/>
                  <a:pt x="1493422" y="1147867"/>
                </a:cubicBezTo>
                <a:lnTo>
                  <a:pt x="1499091" y="1132217"/>
                </a:lnTo>
                <a:lnTo>
                  <a:pt x="1125874" y="1132217"/>
                </a:lnTo>
                <a:lnTo>
                  <a:pt x="885951" y="1132217"/>
                </a:lnTo>
                <a:lnTo>
                  <a:pt x="752657" y="1132217"/>
                </a:lnTo>
                <a:lnTo>
                  <a:pt x="512734" y="1132217"/>
                </a:lnTo>
                <a:lnTo>
                  <a:pt x="139517" y="1132217"/>
                </a:lnTo>
                <a:lnTo>
                  <a:pt x="145186" y="1147867"/>
                </a:lnTo>
                <a:cubicBezTo>
                  <a:pt x="169973" y="1198099"/>
                  <a:pt x="211382" y="1240839"/>
                  <a:pt x="263502" y="1271020"/>
                </a:cubicBezTo>
                <a:lnTo>
                  <a:pt x="343087" y="1303813"/>
                </a:lnTo>
                <a:lnTo>
                  <a:pt x="317127" y="1367986"/>
                </a:lnTo>
                <a:cubicBezTo>
                  <a:pt x="310045" y="1395893"/>
                  <a:pt x="306129" y="1426575"/>
                  <a:pt x="306129" y="1458781"/>
                </a:cubicBezTo>
                <a:cubicBezTo>
                  <a:pt x="306129" y="1587607"/>
                  <a:pt x="368790" y="1692042"/>
                  <a:pt x="446086" y="1692042"/>
                </a:cubicBezTo>
                <a:cubicBezTo>
                  <a:pt x="523382" y="1692042"/>
                  <a:pt x="586043" y="1587607"/>
                  <a:pt x="586043" y="1458781"/>
                </a:cubicBezTo>
                <a:cubicBezTo>
                  <a:pt x="586043" y="1426575"/>
                  <a:pt x="582127" y="1395893"/>
                  <a:pt x="575044" y="1367986"/>
                </a:cubicBezTo>
                <a:lnTo>
                  <a:pt x="549085" y="1303814"/>
                </a:lnTo>
                <a:lnTo>
                  <a:pt x="628672" y="1271020"/>
                </a:lnTo>
                <a:lnTo>
                  <a:pt x="632695" y="1267886"/>
                </a:lnTo>
                <a:lnTo>
                  <a:pt x="636719" y="1271020"/>
                </a:lnTo>
                <a:lnTo>
                  <a:pt x="716304" y="1303813"/>
                </a:lnTo>
                <a:lnTo>
                  <a:pt x="690344" y="1367986"/>
                </a:lnTo>
                <a:cubicBezTo>
                  <a:pt x="683262" y="1395893"/>
                  <a:pt x="679346" y="1426575"/>
                  <a:pt x="679346" y="1458781"/>
                </a:cubicBezTo>
                <a:cubicBezTo>
                  <a:pt x="679346" y="1587607"/>
                  <a:pt x="742007" y="1692042"/>
                  <a:pt x="819303" y="1692042"/>
                </a:cubicBezTo>
                <a:cubicBezTo>
                  <a:pt x="896599" y="1692042"/>
                  <a:pt x="959260" y="1587607"/>
                  <a:pt x="959260" y="1458781"/>
                </a:cubicBezTo>
                <a:cubicBezTo>
                  <a:pt x="959260" y="1426575"/>
                  <a:pt x="955344" y="1395893"/>
                  <a:pt x="948262" y="1367986"/>
                </a:cubicBezTo>
                <a:lnTo>
                  <a:pt x="922302" y="1303814"/>
                </a:lnTo>
                <a:lnTo>
                  <a:pt x="1001889" y="1271020"/>
                </a:lnTo>
                <a:lnTo>
                  <a:pt x="1005912" y="1267886"/>
                </a:lnTo>
                <a:lnTo>
                  <a:pt x="1009936" y="1271020"/>
                </a:lnTo>
                <a:lnTo>
                  <a:pt x="1089521" y="1303813"/>
                </a:lnTo>
                <a:lnTo>
                  <a:pt x="1063562" y="1367986"/>
                </a:lnTo>
                <a:cubicBezTo>
                  <a:pt x="1056479" y="1395893"/>
                  <a:pt x="1052563" y="1426575"/>
                  <a:pt x="1052563" y="1458781"/>
                </a:cubicBezTo>
                <a:cubicBezTo>
                  <a:pt x="1052563" y="1587607"/>
                  <a:pt x="1115224" y="1692042"/>
                  <a:pt x="1192520" y="1692042"/>
                </a:cubicBezTo>
                <a:close/>
                <a:moveTo>
                  <a:pt x="792088" y="2131033"/>
                </a:moveTo>
                <a:cubicBezTo>
                  <a:pt x="354630" y="2131033"/>
                  <a:pt x="0" y="1776403"/>
                  <a:pt x="0" y="1338945"/>
                </a:cubicBezTo>
                <a:cubicBezTo>
                  <a:pt x="0" y="1229581"/>
                  <a:pt x="22164" y="1125393"/>
                  <a:pt x="62246" y="1030629"/>
                </a:cubicBezTo>
                <a:lnTo>
                  <a:pt x="113553" y="936104"/>
                </a:lnTo>
                <a:lnTo>
                  <a:pt x="105761" y="936104"/>
                </a:lnTo>
                <a:lnTo>
                  <a:pt x="792088" y="0"/>
                </a:lnTo>
                <a:lnTo>
                  <a:pt x="1478415" y="936104"/>
                </a:lnTo>
                <a:lnTo>
                  <a:pt x="1470624" y="936104"/>
                </a:lnTo>
                <a:lnTo>
                  <a:pt x="1521930" y="1030629"/>
                </a:lnTo>
                <a:cubicBezTo>
                  <a:pt x="1562012" y="1125393"/>
                  <a:pt x="1584176" y="1229581"/>
                  <a:pt x="1584176" y="1338945"/>
                </a:cubicBezTo>
                <a:cubicBezTo>
                  <a:pt x="1584176" y="1776403"/>
                  <a:pt x="1229546" y="2131033"/>
                  <a:pt x="792088" y="2131033"/>
                </a:cubicBezTo>
                <a:close/>
              </a:path>
            </a:pathLst>
          </a:custGeom>
          <a:solidFill>
            <a:srgbClr val="404040"/>
          </a:solidFill>
          <a:ln>
            <a:noFill/>
          </a:ln>
          <a:effectLst>
            <a:outerShdw blurRad="101600" dist="38100" dir="5400000" algn="t" rotWithShape="0">
              <a:srgbClr val="000000">
                <a:alpha val="20000"/>
              </a:srgbClr>
            </a:outerShdw>
          </a:effectLst>
        </p:spPr>
        <p:txBody>
          <a:bodyPr anchor="ctr"/>
          <a:lstStyle/>
          <a:p>
            <a:endParaRPr lang="en-US" dirty="0">
              <a:solidFill>
                <a:schemeClr val="tx1"/>
              </a:solidFill>
              <a:latin typeface="Arial" charset="0"/>
              <a:ea typeface="ＭＳ Ｐゴシック"/>
              <a:cs typeface="ＭＳ Ｐゴシック"/>
            </a:endParaRPr>
          </a:p>
        </p:txBody>
      </p:sp>
      <p:sp>
        <p:nvSpPr>
          <p:cNvPr id="48" name="Freeform 47"/>
          <p:cNvSpPr/>
          <p:nvPr/>
        </p:nvSpPr>
        <p:spPr>
          <a:xfrm>
            <a:off x="10040100" y="2165451"/>
            <a:ext cx="1131127" cy="885807"/>
          </a:xfrm>
          <a:custGeom>
            <a:avLst/>
            <a:gdLst>
              <a:gd name="connsiteX0" fmla="*/ 30138 w 393799"/>
              <a:gd name="connsiteY0" fmla="*/ 174128 h 325040"/>
              <a:gd name="connsiteX1" fmla="*/ 57374 w 393799"/>
              <a:gd name="connsiteY1" fmla="*/ 174128 h 325040"/>
              <a:gd name="connsiteX2" fmla="*/ 57374 w 393799"/>
              <a:gd name="connsiteY2" fmla="*/ 244672 h 325040"/>
              <a:gd name="connsiteX3" fmla="*/ 62174 w 393799"/>
              <a:gd name="connsiteY3" fmla="*/ 262420 h 325040"/>
              <a:gd name="connsiteX4" fmla="*/ 79698 w 393799"/>
              <a:gd name="connsiteY4" fmla="*/ 267443 h 325040"/>
              <a:gd name="connsiteX5" fmla="*/ 165423 w 393799"/>
              <a:gd name="connsiteY5" fmla="*/ 267443 h 325040"/>
              <a:gd name="connsiteX6" fmla="*/ 165423 w 393799"/>
              <a:gd name="connsiteY6" fmla="*/ 236636 h 325040"/>
              <a:gd name="connsiteX7" fmla="*/ 206723 w 393799"/>
              <a:gd name="connsiteY7" fmla="*/ 282177 h 325040"/>
              <a:gd name="connsiteX8" fmla="*/ 165423 w 393799"/>
              <a:gd name="connsiteY8" fmla="*/ 325040 h 325040"/>
              <a:gd name="connsiteX9" fmla="*/ 165423 w 393799"/>
              <a:gd name="connsiteY9" fmla="*/ 294902 h 325040"/>
              <a:gd name="connsiteX10" fmla="*/ 70768 w 393799"/>
              <a:gd name="connsiteY10" fmla="*/ 294902 h 325040"/>
              <a:gd name="connsiteX11" fmla="*/ 41635 w 393799"/>
              <a:gd name="connsiteY11" fmla="*/ 283293 h 325040"/>
              <a:gd name="connsiteX12" fmla="*/ 30138 w 393799"/>
              <a:gd name="connsiteY12" fmla="*/ 254049 h 325040"/>
              <a:gd name="connsiteX13" fmla="*/ 346694 w 393799"/>
              <a:gd name="connsiteY13" fmla="*/ 133051 h 325040"/>
              <a:gd name="connsiteX14" fmla="*/ 393799 w 393799"/>
              <a:gd name="connsiteY14" fmla="*/ 174351 h 325040"/>
              <a:gd name="connsiteX15" fmla="*/ 363661 w 393799"/>
              <a:gd name="connsiteY15" fmla="*/ 174351 h 325040"/>
              <a:gd name="connsiteX16" fmla="*/ 363661 w 393799"/>
              <a:gd name="connsiteY16" fmla="*/ 254049 h 325040"/>
              <a:gd name="connsiteX17" fmla="*/ 352164 w 393799"/>
              <a:gd name="connsiteY17" fmla="*/ 283182 h 325040"/>
              <a:gd name="connsiteX18" fmla="*/ 323031 w 393799"/>
              <a:gd name="connsiteY18" fmla="*/ 294679 h 325040"/>
              <a:gd name="connsiteX19" fmla="*/ 213419 w 393799"/>
              <a:gd name="connsiteY19" fmla="*/ 294679 h 325040"/>
              <a:gd name="connsiteX20" fmla="*/ 213419 w 393799"/>
              <a:gd name="connsiteY20" fmla="*/ 267443 h 325040"/>
              <a:gd name="connsiteX21" fmla="*/ 313432 w 393799"/>
              <a:gd name="connsiteY21" fmla="*/ 267443 h 325040"/>
              <a:gd name="connsiteX22" fmla="*/ 331291 w 393799"/>
              <a:gd name="connsiteY22" fmla="*/ 262755 h 325040"/>
              <a:gd name="connsiteX23" fmla="*/ 336425 w 393799"/>
              <a:gd name="connsiteY23" fmla="*/ 245119 h 325040"/>
              <a:gd name="connsiteX24" fmla="*/ 336425 w 393799"/>
              <a:gd name="connsiteY24" fmla="*/ 174351 h 325040"/>
              <a:gd name="connsiteX25" fmla="*/ 305395 w 393799"/>
              <a:gd name="connsiteY25" fmla="*/ 174351 h 325040"/>
              <a:gd name="connsiteX26" fmla="*/ 71215 w 393799"/>
              <a:gd name="connsiteY26" fmla="*/ 33486 h 325040"/>
              <a:gd name="connsiteX27" fmla="*/ 180827 w 393799"/>
              <a:gd name="connsiteY27" fmla="*/ 33486 h 325040"/>
              <a:gd name="connsiteX28" fmla="*/ 180827 w 393799"/>
              <a:gd name="connsiteY28" fmla="*/ 60722 h 325040"/>
              <a:gd name="connsiteX29" fmla="*/ 80814 w 393799"/>
              <a:gd name="connsiteY29" fmla="*/ 60722 h 325040"/>
              <a:gd name="connsiteX30" fmla="*/ 62620 w 393799"/>
              <a:gd name="connsiteY30" fmla="*/ 65410 h 325040"/>
              <a:gd name="connsiteX31" fmla="*/ 57374 w 393799"/>
              <a:gd name="connsiteY31" fmla="*/ 83046 h 325040"/>
              <a:gd name="connsiteX32" fmla="*/ 57374 w 393799"/>
              <a:gd name="connsiteY32" fmla="*/ 129034 h 325040"/>
              <a:gd name="connsiteX33" fmla="*/ 88851 w 393799"/>
              <a:gd name="connsiteY33" fmla="*/ 129034 h 325040"/>
              <a:gd name="connsiteX34" fmla="*/ 42863 w 393799"/>
              <a:gd name="connsiteY34" fmla="*/ 170557 h 325040"/>
              <a:gd name="connsiteX35" fmla="*/ 0 w 393799"/>
              <a:gd name="connsiteY35" fmla="*/ 129034 h 325040"/>
              <a:gd name="connsiteX36" fmla="*/ 30138 w 393799"/>
              <a:gd name="connsiteY36" fmla="*/ 129034 h 325040"/>
              <a:gd name="connsiteX37" fmla="*/ 30138 w 393799"/>
              <a:gd name="connsiteY37" fmla="*/ 74116 h 325040"/>
              <a:gd name="connsiteX38" fmla="*/ 41858 w 393799"/>
              <a:gd name="connsiteY38" fmla="*/ 44983 h 325040"/>
              <a:gd name="connsiteX39" fmla="*/ 71215 w 393799"/>
              <a:gd name="connsiteY39" fmla="*/ 33486 h 325040"/>
              <a:gd name="connsiteX40" fmla="*/ 227038 w 393799"/>
              <a:gd name="connsiteY40" fmla="*/ 0 h 325040"/>
              <a:gd name="connsiteX41" fmla="*/ 227038 w 393799"/>
              <a:gd name="connsiteY41" fmla="*/ 30138 h 325040"/>
              <a:gd name="connsiteX42" fmla="*/ 321692 w 393799"/>
              <a:gd name="connsiteY42" fmla="*/ 30138 h 325040"/>
              <a:gd name="connsiteX43" fmla="*/ 350602 w 393799"/>
              <a:gd name="connsiteY43" fmla="*/ 41746 h 325040"/>
              <a:gd name="connsiteX44" fmla="*/ 362099 w 393799"/>
              <a:gd name="connsiteY44" fmla="*/ 70991 h 325040"/>
              <a:gd name="connsiteX45" fmla="*/ 362099 w 393799"/>
              <a:gd name="connsiteY45" fmla="*/ 129257 h 325040"/>
              <a:gd name="connsiteX46" fmla="*/ 334864 w 393799"/>
              <a:gd name="connsiteY46" fmla="*/ 129257 h 325040"/>
              <a:gd name="connsiteX47" fmla="*/ 334864 w 393799"/>
              <a:gd name="connsiteY47" fmla="*/ 80367 h 325040"/>
              <a:gd name="connsiteX48" fmla="*/ 330176 w 393799"/>
              <a:gd name="connsiteY48" fmla="*/ 62619 h 325040"/>
              <a:gd name="connsiteX49" fmla="*/ 312763 w 393799"/>
              <a:gd name="connsiteY49" fmla="*/ 57596 h 325040"/>
              <a:gd name="connsiteX50" fmla="*/ 227038 w 393799"/>
              <a:gd name="connsiteY50" fmla="*/ 57596 h 325040"/>
              <a:gd name="connsiteX51" fmla="*/ 227038 w 393799"/>
              <a:gd name="connsiteY51" fmla="*/ 88404 h 325040"/>
              <a:gd name="connsiteX52" fmla="*/ 185738 w 393799"/>
              <a:gd name="connsiteY52" fmla="*/ 47104 h 32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93799" h="325040">
                <a:moveTo>
                  <a:pt x="30138" y="174128"/>
                </a:moveTo>
                <a:lnTo>
                  <a:pt x="57374" y="174128"/>
                </a:lnTo>
                <a:lnTo>
                  <a:pt x="57374" y="244672"/>
                </a:lnTo>
                <a:cubicBezTo>
                  <a:pt x="57374" y="253156"/>
                  <a:pt x="58973" y="259071"/>
                  <a:pt x="62174" y="262420"/>
                </a:cubicBezTo>
                <a:cubicBezTo>
                  <a:pt x="65373" y="265769"/>
                  <a:pt x="71215" y="267443"/>
                  <a:pt x="79698" y="267443"/>
                </a:cubicBezTo>
                <a:lnTo>
                  <a:pt x="165423" y="267443"/>
                </a:lnTo>
                <a:lnTo>
                  <a:pt x="165423" y="236636"/>
                </a:lnTo>
                <a:lnTo>
                  <a:pt x="206723" y="282177"/>
                </a:lnTo>
                <a:lnTo>
                  <a:pt x="165423" y="325040"/>
                </a:lnTo>
                <a:lnTo>
                  <a:pt x="165423" y="294902"/>
                </a:lnTo>
                <a:lnTo>
                  <a:pt x="70768" y="294902"/>
                </a:lnTo>
                <a:cubicBezTo>
                  <a:pt x="59011" y="294902"/>
                  <a:pt x="49300" y="291032"/>
                  <a:pt x="41635" y="283293"/>
                </a:cubicBezTo>
                <a:cubicBezTo>
                  <a:pt x="33970" y="275554"/>
                  <a:pt x="30138" y="265806"/>
                  <a:pt x="30138" y="254049"/>
                </a:cubicBezTo>
                <a:close/>
                <a:moveTo>
                  <a:pt x="346694" y="133051"/>
                </a:moveTo>
                <a:lnTo>
                  <a:pt x="393799" y="174351"/>
                </a:lnTo>
                <a:lnTo>
                  <a:pt x="363661" y="174351"/>
                </a:lnTo>
                <a:lnTo>
                  <a:pt x="363661" y="254049"/>
                </a:lnTo>
                <a:cubicBezTo>
                  <a:pt x="363661" y="265806"/>
                  <a:pt x="359829" y="275517"/>
                  <a:pt x="352164" y="283182"/>
                </a:cubicBezTo>
                <a:cubicBezTo>
                  <a:pt x="344499" y="290846"/>
                  <a:pt x="334788" y="294679"/>
                  <a:pt x="323031" y="294679"/>
                </a:cubicBezTo>
                <a:lnTo>
                  <a:pt x="213419" y="294679"/>
                </a:lnTo>
                <a:lnTo>
                  <a:pt x="213419" y="267443"/>
                </a:lnTo>
                <a:lnTo>
                  <a:pt x="313432" y="267443"/>
                </a:lnTo>
                <a:cubicBezTo>
                  <a:pt x="321915" y="267443"/>
                  <a:pt x="327868" y="265880"/>
                  <a:pt x="331291" y="262755"/>
                </a:cubicBezTo>
                <a:cubicBezTo>
                  <a:pt x="334714" y="259630"/>
                  <a:pt x="336425" y="253751"/>
                  <a:pt x="336425" y="245119"/>
                </a:cubicBezTo>
                <a:lnTo>
                  <a:pt x="336425" y="174351"/>
                </a:lnTo>
                <a:lnTo>
                  <a:pt x="305395" y="174351"/>
                </a:lnTo>
                <a:close/>
                <a:moveTo>
                  <a:pt x="71215" y="33486"/>
                </a:moveTo>
                <a:lnTo>
                  <a:pt x="180827" y="33486"/>
                </a:lnTo>
                <a:lnTo>
                  <a:pt x="180827" y="60722"/>
                </a:lnTo>
                <a:lnTo>
                  <a:pt x="80814" y="60722"/>
                </a:lnTo>
                <a:cubicBezTo>
                  <a:pt x="72182" y="60722"/>
                  <a:pt x="66117" y="62285"/>
                  <a:pt x="62620" y="65410"/>
                </a:cubicBezTo>
                <a:cubicBezTo>
                  <a:pt x="59122" y="68535"/>
                  <a:pt x="57374" y="74414"/>
                  <a:pt x="57374" y="83046"/>
                </a:cubicBezTo>
                <a:lnTo>
                  <a:pt x="57374" y="129034"/>
                </a:lnTo>
                <a:lnTo>
                  <a:pt x="88851" y="129034"/>
                </a:lnTo>
                <a:lnTo>
                  <a:pt x="42863" y="170557"/>
                </a:lnTo>
                <a:lnTo>
                  <a:pt x="0" y="129034"/>
                </a:lnTo>
                <a:lnTo>
                  <a:pt x="30138" y="129034"/>
                </a:lnTo>
                <a:lnTo>
                  <a:pt x="30138" y="74116"/>
                </a:lnTo>
                <a:cubicBezTo>
                  <a:pt x="30138" y="62359"/>
                  <a:pt x="34045" y="52648"/>
                  <a:pt x="41858" y="44983"/>
                </a:cubicBezTo>
                <a:cubicBezTo>
                  <a:pt x="49672" y="37319"/>
                  <a:pt x="59457" y="33486"/>
                  <a:pt x="71215" y="33486"/>
                </a:cubicBezTo>
                <a:close/>
                <a:moveTo>
                  <a:pt x="227038" y="0"/>
                </a:moveTo>
                <a:lnTo>
                  <a:pt x="227038" y="30138"/>
                </a:lnTo>
                <a:lnTo>
                  <a:pt x="321692" y="30138"/>
                </a:lnTo>
                <a:cubicBezTo>
                  <a:pt x="333301" y="30138"/>
                  <a:pt x="342938" y="34007"/>
                  <a:pt x="350602" y="41746"/>
                </a:cubicBezTo>
                <a:cubicBezTo>
                  <a:pt x="358267" y="49485"/>
                  <a:pt x="362099" y="59234"/>
                  <a:pt x="362099" y="70991"/>
                </a:cubicBezTo>
                <a:lnTo>
                  <a:pt x="362099" y="129257"/>
                </a:lnTo>
                <a:lnTo>
                  <a:pt x="334864" y="129257"/>
                </a:lnTo>
                <a:lnTo>
                  <a:pt x="334864" y="80367"/>
                </a:lnTo>
                <a:cubicBezTo>
                  <a:pt x="334864" y="71884"/>
                  <a:pt x="333301" y="65968"/>
                  <a:pt x="330176" y="62619"/>
                </a:cubicBezTo>
                <a:cubicBezTo>
                  <a:pt x="327050" y="59271"/>
                  <a:pt x="321246" y="57596"/>
                  <a:pt x="312763" y="57596"/>
                </a:cubicBezTo>
                <a:lnTo>
                  <a:pt x="227038" y="57596"/>
                </a:lnTo>
                <a:lnTo>
                  <a:pt x="227038" y="88404"/>
                </a:lnTo>
                <a:lnTo>
                  <a:pt x="185738" y="47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21587180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347</TotalTime>
  <Words>509</Words>
  <Application>Microsoft Office PowerPoint</Application>
  <PresentationFormat>A3 Paper (297x420 mm)</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Calibri Light</vt:lpstr>
      <vt:lpstr>Office Theme</vt:lpstr>
      <vt:lpstr>Protecting the psychological health of staff:   evidence-based tips for managers and supervisors*</vt:lpstr>
    </vt:vector>
  </TitlesOfParts>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the psychological health of staff: evidence-based tips for managers and supervisors</dc:title>
  <dc:creator>Netten, Kate [HMPS]</dc:creator>
  <cp:lastModifiedBy>Barnett, Georgia [NOMS]</cp:lastModifiedBy>
  <cp:revision>22</cp:revision>
  <dcterms:created xsi:type="dcterms:W3CDTF">2020-05-18T15:41:05Z</dcterms:created>
  <dcterms:modified xsi:type="dcterms:W3CDTF">2020-06-02T16:03:28Z</dcterms:modified>
</cp:coreProperties>
</file>