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601200" cy="12801600" type="A3"/>
  <p:notesSz cx="6858000" cy="9144000"/>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3"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C8EE"/>
    <a:srgbClr val="FDFDFD"/>
    <a:srgbClr val="E2C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4" d="100"/>
          <a:sy n="64" d="100"/>
        </p:scale>
        <p:origin x="2196" y="78"/>
      </p:cViewPr>
      <p:guideLst>
        <p:guide orient="horz" pos="4063"/>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smtClean="0"/>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CC6652-4C73-4339-9D3D-FB85B29F2C5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3545825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CC6652-4C73-4339-9D3D-FB85B29F2C5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3679558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CC6652-4C73-4339-9D3D-FB85B29F2C5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149741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CC6652-4C73-4339-9D3D-FB85B29F2C5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425553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smtClean="0"/>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CC6652-4C73-4339-9D3D-FB85B29F2C5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2319948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CC6652-4C73-4339-9D3D-FB85B29F2C5B}"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3753229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CC6652-4C73-4339-9D3D-FB85B29F2C5B}" type="datetimeFigureOut">
              <a:rPr lang="en-GB" smtClean="0"/>
              <a:t>04/06/2020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655891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CC6652-4C73-4339-9D3D-FB85B29F2C5B}" type="datetimeFigureOut">
              <a:rPr lang="en-GB" smtClean="0"/>
              <a:t>04/06/2020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267600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C6652-4C73-4339-9D3D-FB85B29F2C5B}" type="datetimeFigureOut">
              <a:rPr lang="en-GB" smtClean="0"/>
              <a:t>04/06/2020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413690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smtClean="0"/>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C6652-4C73-4339-9D3D-FB85B29F2C5B}"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4141194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smtClean="0"/>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C6652-4C73-4339-9D3D-FB85B29F2C5B}"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D6883E-40CE-47C6-88EA-3EBF991CAA89}" type="slidenum">
              <a:rPr lang="en-GB" smtClean="0"/>
              <a:t>‹#›</a:t>
            </a:fld>
            <a:endParaRPr lang="en-GB"/>
          </a:p>
        </p:txBody>
      </p:sp>
    </p:spTree>
    <p:extLst>
      <p:ext uri="{BB962C8B-B14F-4D97-AF65-F5344CB8AC3E}">
        <p14:creationId xmlns:p14="http://schemas.microsoft.com/office/powerpoint/2010/main" val="3688259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5ACC6652-4C73-4339-9D3D-FB85B29F2C5B}" type="datetimeFigureOut">
              <a:rPr lang="en-GB" smtClean="0"/>
              <a:t>04/06/2020</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A3D6883E-40CE-47C6-88EA-3EBF991CAA89}" type="slidenum">
              <a:rPr lang="en-GB" smtClean="0"/>
              <a:t>‹#›</a:t>
            </a:fld>
            <a:endParaRPr lang="en-GB"/>
          </a:p>
        </p:txBody>
      </p:sp>
    </p:spTree>
    <p:extLst>
      <p:ext uri="{BB962C8B-B14F-4D97-AF65-F5344CB8AC3E}">
        <p14:creationId xmlns:p14="http://schemas.microsoft.com/office/powerpoint/2010/main" val="40573648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intranet.justice.gov.uk/guidance/security/emergencies/coronavirus-guidance/keeping-well/managing-anxiety-and-worrie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11742" y="2714948"/>
            <a:ext cx="9577715" cy="69395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a:p>
        </p:txBody>
      </p:sp>
      <p:cxnSp>
        <p:nvCxnSpPr>
          <p:cNvPr id="53" name="Straight Connector 52"/>
          <p:cNvCxnSpPr/>
          <p:nvPr/>
        </p:nvCxnSpPr>
        <p:spPr>
          <a:xfrm>
            <a:off x="6384392" y="8863998"/>
            <a:ext cx="1760561" cy="0"/>
          </a:xfrm>
          <a:prstGeom prst="line">
            <a:avLst/>
          </a:prstGeom>
          <a:ln w="38100"/>
        </p:spPr>
        <p:style>
          <a:lnRef idx="1">
            <a:schemeClr val="accent6"/>
          </a:lnRef>
          <a:fillRef idx="0">
            <a:schemeClr val="accent6"/>
          </a:fillRef>
          <a:effectRef idx="0">
            <a:schemeClr val="accent6"/>
          </a:effectRef>
          <a:fontRef idx="minor">
            <a:schemeClr val="tx1"/>
          </a:fontRef>
        </p:style>
      </p:cxnSp>
      <p:cxnSp>
        <p:nvCxnSpPr>
          <p:cNvPr id="54" name="Straight Connector 53"/>
          <p:cNvCxnSpPr/>
          <p:nvPr/>
        </p:nvCxnSpPr>
        <p:spPr>
          <a:xfrm>
            <a:off x="6660849" y="7563048"/>
            <a:ext cx="1760561" cy="0"/>
          </a:xfrm>
          <a:prstGeom prst="line">
            <a:avLst/>
          </a:prstGeom>
          <a:ln w="38100"/>
        </p:spPr>
        <p:style>
          <a:lnRef idx="1">
            <a:schemeClr val="accent6"/>
          </a:lnRef>
          <a:fillRef idx="0">
            <a:schemeClr val="accent6"/>
          </a:fillRef>
          <a:effectRef idx="0">
            <a:schemeClr val="accent6"/>
          </a:effectRef>
          <a:fontRef idx="minor">
            <a:schemeClr val="tx1"/>
          </a:fontRef>
        </p:style>
      </p:cxnSp>
      <p:cxnSp>
        <p:nvCxnSpPr>
          <p:cNvPr id="55" name="Straight Connector 54"/>
          <p:cNvCxnSpPr/>
          <p:nvPr/>
        </p:nvCxnSpPr>
        <p:spPr>
          <a:xfrm>
            <a:off x="6085368" y="6084959"/>
            <a:ext cx="1760561" cy="0"/>
          </a:xfrm>
          <a:prstGeom prst="line">
            <a:avLst/>
          </a:prstGeom>
          <a:ln w="38100"/>
        </p:spPr>
        <p:style>
          <a:lnRef idx="1">
            <a:schemeClr val="accent6"/>
          </a:lnRef>
          <a:fillRef idx="0">
            <a:schemeClr val="accent6"/>
          </a:fillRef>
          <a:effectRef idx="0">
            <a:schemeClr val="accent6"/>
          </a:effectRef>
          <a:fontRef idx="minor">
            <a:schemeClr val="tx1"/>
          </a:fontRef>
        </p:style>
      </p:cxnSp>
      <p:cxnSp>
        <p:nvCxnSpPr>
          <p:cNvPr id="43" name="Straight Connector 42"/>
          <p:cNvCxnSpPr/>
          <p:nvPr/>
        </p:nvCxnSpPr>
        <p:spPr>
          <a:xfrm>
            <a:off x="6660849" y="4579647"/>
            <a:ext cx="1760561" cy="0"/>
          </a:xfrm>
          <a:prstGeom prst="line">
            <a:avLst/>
          </a:prstGeom>
          <a:ln w="38100"/>
        </p:spPr>
        <p:style>
          <a:lnRef idx="1">
            <a:schemeClr val="accent6"/>
          </a:lnRef>
          <a:fillRef idx="0">
            <a:schemeClr val="accent6"/>
          </a:fillRef>
          <a:effectRef idx="0">
            <a:schemeClr val="accent6"/>
          </a:effectRef>
          <a:fontRef idx="minor">
            <a:schemeClr val="tx1"/>
          </a:fontRef>
        </p:style>
      </p:cxnSp>
      <p:sp>
        <p:nvSpPr>
          <p:cNvPr id="48" name="Oval 47"/>
          <p:cNvSpPr/>
          <p:nvPr/>
        </p:nvSpPr>
        <p:spPr>
          <a:xfrm>
            <a:off x="7199394" y="8334988"/>
            <a:ext cx="1119117" cy="103127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a:p>
        </p:txBody>
      </p:sp>
      <p:sp>
        <p:nvSpPr>
          <p:cNvPr id="49" name="Oval 48"/>
          <p:cNvSpPr/>
          <p:nvPr/>
        </p:nvSpPr>
        <p:spPr>
          <a:xfrm>
            <a:off x="8305762" y="6946088"/>
            <a:ext cx="1119117" cy="1031272"/>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a:p>
        </p:txBody>
      </p:sp>
      <p:sp>
        <p:nvSpPr>
          <p:cNvPr id="50" name="Oval 49"/>
          <p:cNvSpPr/>
          <p:nvPr/>
        </p:nvSpPr>
        <p:spPr>
          <a:xfrm>
            <a:off x="6949965" y="5545808"/>
            <a:ext cx="1119117" cy="1031272"/>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a:p>
        </p:txBody>
      </p:sp>
      <p:sp>
        <p:nvSpPr>
          <p:cNvPr id="41" name="Oval 40"/>
          <p:cNvSpPr/>
          <p:nvPr/>
        </p:nvSpPr>
        <p:spPr>
          <a:xfrm>
            <a:off x="8305762" y="4051524"/>
            <a:ext cx="1119117" cy="1031272"/>
          </a:xfrm>
          <a:prstGeom prst="ellipse">
            <a:avLst/>
          </a:prstGeom>
          <a:solidFill>
            <a:srgbClr val="DEC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a:p>
        </p:txBody>
      </p:sp>
      <p:grpSp>
        <p:nvGrpSpPr>
          <p:cNvPr id="5" name="Group 4"/>
          <p:cNvGrpSpPr/>
          <p:nvPr/>
        </p:nvGrpSpPr>
        <p:grpSpPr>
          <a:xfrm>
            <a:off x="0" y="0"/>
            <a:ext cx="9577715" cy="984821"/>
            <a:chOff x="0" y="0"/>
            <a:chExt cx="9577715" cy="984821"/>
          </a:xfrm>
        </p:grpSpPr>
        <p:sp>
          <p:nvSpPr>
            <p:cNvPr id="10" name="Pentagon 9"/>
            <p:cNvSpPr/>
            <p:nvPr/>
          </p:nvSpPr>
          <p:spPr>
            <a:xfrm>
              <a:off x="0" y="2770"/>
              <a:ext cx="8031617" cy="982051"/>
            </a:xfrm>
            <a:prstGeom prst="homePlat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88"/>
            </a:p>
          </p:txBody>
        </p:sp>
        <p:sp>
          <p:nvSpPr>
            <p:cNvPr id="11" name="Chevron 10"/>
            <p:cNvSpPr/>
            <p:nvPr/>
          </p:nvSpPr>
          <p:spPr>
            <a:xfrm>
              <a:off x="7962821" y="0"/>
              <a:ext cx="819693" cy="982051"/>
            </a:xfrm>
            <a:prstGeom prst="chevron">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88">
                <a:solidFill>
                  <a:schemeClr val="tx1"/>
                </a:solidFill>
              </a:endParaRPr>
            </a:p>
          </p:txBody>
        </p:sp>
        <p:sp>
          <p:nvSpPr>
            <p:cNvPr id="21" name="Chevron 20"/>
            <p:cNvSpPr/>
            <p:nvPr/>
          </p:nvSpPr>
          <p:spPr>
            <a:xfrm>
              <a:off x="8758022" y="0"/>
              <a:ext cx="819693" cy="982051"/>
            </a:xfrm>
            <a:prstGeom prst="chevr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88">
                <a:solidFill>
                  <a:schemeClr val="tx1"/>
                </a:solidFill>
              </a:endParaRPr>
            </a:p>
          </p:txBody>
        </p:sp>
      </p:grpSp>
      <p:sp>
        <p:nvSpPr>
          <p:cNvPr id="15" name="Pentagon 14"/>
          <p:cNvSpPr/>
          <p:nvPr/>
        </p:nvSpPr>
        <p:spPr>
          <a:xfrm rot="10800000">
            <a:off x="975823" y="12198019"/>
            <a:ext cx="8601892" cy="611171"/>
          </a:xfrm>
          <a:prstGeom prst="homePlat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88"/>
          </a:p>
        </p:txBody>
      </p:sp>
      <p:sp>
        <p:nvSpPr>
          <p:cNvPr id="16" name="Chevron 15"/>
          <p:cNvSpPr/>
          <p:nvPr/>
        </p:nvSpPr>
        <p:spPr>
          <a:xfrm rot="10800000">
            <a:off x="485965" y="12198018"/>
            <a:ext cx="489857" cy="611171"/>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88">
              <a:solidFill>
                <a:schemeClr val="tx1"/>
              </a:solidFill>
            </a:endParaRPr>
          </a:p>
        </p:txBody>
      </p:sp>
      <p:sp>
        <p:nvSpPr>
          <p:cNvPr id="17" name="Chevron 16"/>
          <p:cNvSpPr/>
          <p:nvPr/>
        </p:nvSpPr>
        <p:spPr>
          <a:xfrm rot="10800000">
            <a:off x="-23485" y="12198019"/>
            <a:ext cx="489857" cy="611171"/>
          </a:xfrm>
          <a:prstGeom prst="chevron">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88">
              <a:solidFill>
                <a:schemeClr val="tx1"/>
              </a:solidFill>
            </a:endParaRPr>
          </a:p>
        </p:txBody>
      </p:sp>
      <p:sp>
        <p:nvSpPr>
          <p:cNvPr id="19" name="Rectangle 18"/>
          <p:cNvSpPr/>
          <p:nvPr/>
        </p:nvSpPr>
        <p:spPr>
          <a:xfrm>
            <a:off x="9620394" y="7198391"/>
            <a:ext cx="7471610" cy="445623"/>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8" name="Rectangle 67"/>
          <p:cNvSpPr/>
          <p:nvPr/>
        </p:nvSpPr>
        <p:spPr>
          <a:xfrm>
            <a:off x="1158080" y="12188768"/>
            <a:ext cx="7191104" cy="815608"/>
          </a:xfrm>
          <a:prstGeom prst="rect">
            <a:avLst/>
          </a:prstGeom>
        </p:spPr>
        <p:txBody>
          <a:bodyPr wrap="square">
            <a:spAutoFit/>
          </a:bodyPr>
          <a:lstStyle/>
          <a:p>
            <a:pPr algn="ctr"/>
            <a:r>
              <a:rPr lang="en-GB" sz="1600" b="1" dirty="0">
                <a:solidFill>
                  <a:schemeClr val="tx2">
                    <a:lumMod val="75000"/>
                  </a:schemeClr>
                </a:solidFill>
                <a:latin typeface="Arial" panose="020B0604020202020204" pitchFamily="34" charset="0"/>
                <a:cs typeface="Arial" panose="020B0604020202020204" pitchFamily="34" charset="0"/>
              </a:rPr>
              <a:t>Want to find out more?</a:t>
            </a:r>
            <a:endParaRPr lang="en-GB" sz="1600" dirty="0">
              <a:solidFill>
                <a:schemeClr val="tx2">
                  <a:lumMod val="75000"/>
                </a:schemeClr>
              </a:solidFill>
              <a:latin typeface="Arial" panose="020B0604020202020204" pitchFamily="34" charset="0"/>
              <a:cs typeface="Arial" panose="020B0604020202020204" pitchFamily="34" charset="0"/>
            </a:endParaRPr>
          </a:p>
          <a:p>
            <a:pPr algn="ctr"/>
            <a:r>
              <a:rPr lang="en-GB" sz="1600" dirty="0">
                <a:solidFill>
                  <a:schemeClr val="tx2">
                    <a:lumMod val="75000"/>
                  </a:schemeClr>
                </a:solidFill>
                <a:latin typeface="Arial" panose="020B0604020202020204" pitchFamily="34" charset="0"/>
                <a:cs typeface="Arial" panose="020B0604020202020204" pitchFamily="34" charset="0"/>
              </a:rPr>
              <a:t>Contact the Evidence-Based practice team at: </a:t>
            </a:r>
            <a:r>
              <a:rPr lang="en-GB" sz="1600" b="1" dirty="0">
                <a:solidFill>
                  <a:schemeClr val="tx2">
                    <a:lumMod val="75000"/>
                  </a:schemeClr>
                </a:solidFill>
                <a:latin typeface="Arial" panose="020B0604020202020204" pitchFamily="34" charset="0"/>
                <a:cs typeface="Arial" panose="020B0604020202020204" pitchFamily="34" charset="0"/>
              </a:rPr>
              <a:t>Evidence@justice.gov.uk</a:t>
            </a:r>
            <a:endParaRPr lang="en-GB" sz="1600" dirty="0">
              <a:solidFill>
                <a:schemeClr val="tx2">
                  <a:lumMod val="75000"/>
                </a:schemeClr>
              </a:solidFill>
              <a:latin typeface="Arial" panose="020B0604020202020204" pitchFamily="34" charset="0"/>
              <a:cs typeface="Arial" panose="020B0604020202020204" pitchFamily="34" charset="0"/>
            </a:endParaRPr>
          </a:p>
          <a:p>
            <a:r>
              <a:rPr lang="en-GB" sz="1500" dirty="0">
                <a:solidFill>
                  <a:srgbClr val="000000"/>
                </a:solidFill>
                <a:latin typeface="Calibri" panose="020F0502020204030204" pitchFamily="34" charset="0"/>
              </a:rPr>
              <a:t> </a:t>
            </a:r>
            <a:endParaRPr lang="en-GB" sz="1588" dirty="0">
              <a:latin typeface="Arial" panose="020B0604020202020204" pitchFamily="34" charset="0"/>
              <a:cs typeface="Arial" panose="020B0604020202020204" pitchFamily="34" charset="0"/>
            </a:endParaRPr>
          </a:p>
        </p:txBody>
      </p:sp>
      <p:sp>
        <p:nvSpPr>
          <p:cNvPr id="69" name="TextBox 68"/>
          <p:cNvSpPr txBox="1"/>
          <p:nvPr/>
        </p:nvSpPr>
        <p:spPr>
          <a:xfrm>
            <a:off x="8008133" y="12326297"/>
            <a:ext cx="1546467" cy="415498"/>
          </a:xfrm>
          <a:prstGeom prst="rect">
            <a:avLst/>
          </a:prstGeom>
          <a:noFill/>
        </p:spPr>
        <p:txBody>
          <a:bodyPr wrap="square" rtlCol="0">
            <a:spAutoFit/>
          </a:bodyPr>
          <a:lstStyle/>
          <a:p>
            <a:pPr algn="ctr"/>
            <a:r>
              <a:rPr lang="en-GB" sz="1050" dirty="0">
                <a:solidFill>
                  <a:schemeClr val="tx2">
                    <a:lumMod val="75000"/>
                  </a:schemeClr>
                </a:solidFill>
                <a:latin typeface="Arial" panose="020B0604020202020204" pitchFamily="34" charset="0"/>
                <a:cs typeface="Arial" panose="020B0604020202020204" pitchFamily="34" charset="0"/>
              </a:rPr>
              <a:t>*Based on the best available evidence</a:t>
            </a:r>
          </a:p>
        </p:txBody>
      </p:sp>
      <p:sp>
        <p:nvSpPr>
          <p:cNvPr id="2" name="Rectangle 1"/>
          <p:cNvSpPr/>
          <p:nvPr/>
        </p:nvSpPr>
        <p:spPr>
          <a:xfrm>
            <a:off x="0" y="1056236"/>
            <a:ext cx="9601200" cy="1846659"/>
          </a:xfrm>
          <a:prstGeom prst="rect">
            <a:avLst/>
          </a:prstGeom>
          <a:ln>
            <a:noFill/>
            <a:prstDash val="lgDash"/>
          </a:ln>
        </p:spPr>
        <p:txBody>
          <a:bodyPr wrap="square">
            <a:spAutoFit/>
          </a:bodyPr>
          <a:lstStyle/>
          <a:p>
            <a:pPr algn="ctr"/>
            <a:r>
              <a:rPr lang="en-GB" sz="2000" dirty="0" smtClean="0">
                <a:solidFill>
                  <a:sysClr val="windowText" lastClr="000000"/>
                </a:solidFill>
                <a:latin typeface="Arial" panose="020B0604020202020204" pitchFamily="34" charset="0"/>
                <a:cs typeface="Arial" panose="020B0604020202020204" pitchFamily="34" charset="0"/>
              </a:rPr>
              <a:t>The </a:t>
            </a:r>
            <a:r>
              <a:rPr lang="en-GB" sz="2000" dirty="0">
                <a:solidFill>
                  <a:sysClr val="windowText" lastClr="000000"/>
                </a:solidFill>
                <a:latin typeface="Arial" panose="020B0604020202020204" pitchFamily="34" charset="0"/>
                <a:cs typeface="Arial" panose="020B0604020202020204" pitchFamily="34" charset="0"/>
              </a:rPr>
              <a:t>best available evidence indicates that </a:t>
            </a:r>
            <a:r>
              <a:rPr lang="en-GB" sz="2000" b="1" dirty="0">
                <a:solidFill>
                  <a:sysClr val="windowText" lastClr="000000"/>
                </a:solidFill>
                <a:latin typeface="Arial" panose="020B0604020202020204" pitchFamily="34" charset="0"/>
                <a:cs typeface="Arial" panose="020B0604020202020204" pitchFamily="34" charset="0"/>
              </a:rPr>
              <a:t>psychological detachment is crucial for recovery</a:t>
            </a:r>
            <a:r>
              <a:rPr lang="en-GB" sz="2000" dirty="0">
                <a:solidFill>
                  <a:sysClr val="windowText" lastClr="000000"/>
                </a:solidFill>
                <a:latin typeface="Arial" panose="020B0604020202020204" pitchFamily="34" charset="0"/>
                <a:cs typeface="Arial" panose="020B0604020202020204" pitchFamily="34" charset="0"/>
              </a:rPr>
              <a:t>. To psychologically detach from work means to refrain from job-related thoughts during non-work time either through non-work related thought or through a relative absence of thought. A lack of detachment is characterised by rumination, worry or repetitive thought about work in non-work time.</a:t>
            </a:r>
          </a:p>
          <a:p>
            <a:pPr algn="ctr"/>
            <a:r>
              <a:rPr lang="en-GB" sz="1400" dirty="0">
                <a:solidFill>
                  <a:sysClr val="windowText" lastClr="000000"/>
                </a:solidFill>
                <a:latin typeface="Arial" panose="020B0604020202020204" pitchFamily="34" charset="0"/>
                <a:cs typeface="Arial" panose="020B0604020202020204" pitchFamily="34" charset="0"/>
              </a:rPr>
              <a:t>.</a:t>
            </a:r>
          </a:p>
        </p:txBody>
      </p:sp>
      <p:cxnSp>
        <p:nvCxnSpPr>
          <p:cNvPr id="70" name="Straight Connector 69"/>
          <p:cNvCxnSpPr/>
          <p:nvPr/>
        </p:nvCxnSpPr>
        <p:spPr>
          <a:xfrm flipV="1">
            <a:off x="1" y="2714061"/>
            <a:ext cx="9601199" cy="2044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753798" y="2727886"/>
            <a:ext cx="5655714" cy="519886"/>
          </a:xfrm>
          <a:prstGeom prst="rect">
            <a:avLst/>
          </a:prstGeom>
        </p:spPr>
        <p:txBody>
          <a:bodyPr wrap="none">
            <a:spAutoFit/>
          </a:bodyPr>
          <a:lstStyle/>
          <a:p>
            <a:pPr algn="ctr">
              <a:lnSpc>
                <a:spcPct val="107000"/>
              </a:lnSpc>
              <a:spcAft>
                <a:spcPts val="600"/>
              </a:spcAft>
            </a:pPr>
            <a:r>
              <a:rPr lang="en-GB" sz="2800" b="1" dirty="0">
                <a:latin typeface="Arial" panose="020B0604020202020204" pitchFamily="34" charset="0"/>
                <a:ea typeface="Calibri" panose="020F0502020204030204" pitchFamily="34" charset="0"/>
                <a:cs typeface="Arial" panose="020B0604020202020204" pitchFamily="34" charset="0"/>
              </a:rPr>
              <a:t>How can we detach from work? </a:t>
            </a:r>
          </a:p>
        </p:txBody>
      </p:sp>
      <p:sp>
        <p:nvSpPr>
          <p:cNvPr id="4" name="Rectangle 3"/>
          <p:cNvSpPr/>
          <p:nvPr/>
        </p:nvSpPr>
        <p:spPr>
          <a:xfrm>
            <a:off x="-23484" y="24963"/>
            <a:ext cx="7567284" cy="963341"/>
          </a:xfrm>
          <a:prstGeom prst="rect">
            <a:avLst/>
          </a:prstGeom>
        </p:spPr>
        <p:txBody>
          <a:bodyPr wrap="square">
            <a:spAutoFit/>
          </a:bodyPr>
          <a:lstStyle/>
          <a:p>
            <a:pPr algn="ctr" defTabSz="533387">
              <a:lnSpc>
                <a:spcPct val="90000"/>
              </a:lnSpc>
              <a:spcBef>
                <a:spcPct val="0"/>
              </a:spcBef>
              <a:spcAft>
                <a:spcPct val="35000"/>
              </a:spcAft>
            </a:pPr>
            <a:r>
              <a:rPr lang="en-GB" sz="2800" b="1" dirty="0">
                <a:solidFill>
                  <a:schemeClr val="bg1"/>
                </a:solidFill>
                <a:latin typeface="Arial" panose="020B0604020202020204" pitchFamily="34" charset="0"/>
                <a:cs typeface="Arial" panose="020B0604020202020204" pitchFamily="34" charset="0"/>
              </a:rPr>
              <a:t>Protecting our psychological health: </a:t>
            </a:r>
            <a:endParaRPr lang="en-GB" sz="2800" b="1" dirty="0" smtClean="0">
              <a:solidFill>
                <a:schemeClr val="bg1"/>
              </a:solidFill>
              <a:latin typeface="Arial" panose="020B0604020202020204" pitchFamily="34" charset="0"/>
              <a:cs typeface="Arial" panose="020B0604020202020204" pitchFamily="34" charset="0"/>
            </a:endParaRPr>
          </a:p>
          <a:p>
            <a:pPr algn="ctr" defTabSz="533387">
              <a:lnSpc>
                <a:spcPct val="90000"/>
              </a:lnSpc>
              <a:spcBef>
                <a:spcPct val="0"/>
              </a:spcBef>
              <a:spcAft>
                <a:spcPct val="35000"/>
              </a:spcAft>
            </a:pPr>
            <a:r>
              <a:rPr lang="en-GB" sz="2400" dirty="0" smtClean="0">
                <a:solidFill>
                  <a:schemeClr val="bg1"/>
                </a:solidFill>
                <a:latin typeface="Arial" panose="020B0604020202020204" pitchFamily="34" charset="0"/>
                <a:cs typeface="Arial" panose="020B0604020202020204" pitchFamily="34" charset="0"/>
              </a:rPr>
              <a:t>evidence-based </a:t>
            </a:r>
            <a:r>
              <a:rPr lang="en-GB" sz="2400" dirty="0">
                <a:solidFill>
                  <a:schemeClr val="bg1"/>
                </a:solidFill>
                <a:latin typeface="Arial" panose="020B0604020202020204" pitchFamily="34" charset="0"/>
                <a:cs typeface="Arial" panose="020B0604020202020204" pitchFamily="34" charset="0"/>
              </a:rPr>
              <a:t>tips for detaching from </a:t>
            </a:r>
            <a:r>
              <a:rPr lang="en-GB" sz="2400" dirty="0" smtClean="0">
                <a:solidFill>
                  <a:schemeClr val="bg1"/>
                </a:solidFill>
                <a:latin typeface="Arial" panose="020B0604020202020204" pitchFamily="34" charset="0"/>
                <a:cs typeface="Arial" panose="020B0604020202020204" pitchFamily="34" charset="0"/>
              </a:rPr>
              <a:t>work*</a:t>
            </a:r>
            <a:endParaRPr lang="en-GB" sz="2400" dirty="0">
              <a:solidFill>
                <a:schemeClr val="bg1"/>
              </a:solidFill>
              <a:latin typeface="Arial" panose="020B0604020202020204" pitchFamily="34" charset="0"/>
              <a:cs typeface="Arial" panose="020B0604020202020204" pitchFamily="34" charset="0"/>
            </a:endParaRPr>
          </a:p>
        </p:txBody>
      </p:sp>
      <p:sp>
        <p:nvSpPr>
          <p:cNvPr id="6" name="Rectangle 5"/>
          <p:cNvSpPr/>
          <p:nvPr/>
        </p:nvSpPr>
        <p:spPr>
          <a:xfrm>
            <a:off x="440385" y="3229164"/>
            <a:ext cx="8720427" cy="750975"/>
          </a:xfrm>
          <a:prstGeom prst="rect">
            <a:avLst/>
          </a:prstGeom>
        </p:spPr>
        <p:txBody>
          <a:bodyPr wrap="square">
            <a:spAutoFit/>
          </a:bodyPr>
          <a:lstStyle/>
          <a:p>
            <a:pPr>
              <a:lnSpc>
                <a:spcPct val="107000"/>
              </a:lnSpc>
              <a:spcAft>
                <a:spcPts val="800"/>
              </a:spcAft>
            </a:pPr>
            <a:r>
              <a:rPr lang="en-GB" sz="2000" dirty="0">
                <a:latin typeface="Arial" panose="020B0604020202020204" pitchFamily="34" charset="0"/>
                <a:ea typeface="Calibri" panose="020F0502020204030204" pitchFamily="34" charset="0"/>
                <a:cs typeface="Arial" panose="020B0604020202020204" pitchFamily="34" charset="0"/>
              </a:rPr>
              <a:t>There is good evidence that the following strategies can aid detachment from work</a:t>
            </a:r>
            <a:r>
              <a:rPr lang="en-GB" sz="2000" dirty="0" smtClean="0">
                <a:latin typeface="Arial" panose="020B0604020202020204" pitchFamily="34" charset="0"/>
                <a:ea typeface="Calibri" panose="020F0502020204030204" pitchFamily="34" charset="0"/>
                <a:cs typeface="Arial" panose="020B0604020202020204" pitchFamily="34" charset="0"/>
              </a:rPr>
              <a:t>:</a:t>
            </a:r>
            <a:endParaRPr lang="en-GB" sz="2000" dirty="0">
              <a:latin typeface="Arial" panose="020B0604020202020204" pitchFamily="34" charset="0"/>
              <a:ea typeface="Calibri" panose="020F0502020204030204" pitchFamily="34" charset="0"/>
              <a:cs typeface="Arial" panose="020B0604020202020204" pitchFamily="34" charset="0"/>
            </a:endParaRPr>
          </a:p>
        </p:txBody>
      </p:sp>
      <p:cxnSp>
        <p:nvCxnSpPr>
          <p:cNvPr id="22" name="Straight Connector 21"/>
          <p:cNvCxnSpPr/>
          <p:nvPr/>
        </p:nvCxnSpPr>
        <p:spPr>
          <a:xfrm flipV="1">
            <a:off x="-11742" y="9657249"/>
            <a:ext cx="9601199" cy="2044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0" y="9761975"/>
            <a:ext cx="9601200" cy="2170851"/>
          </a:xfrm>
          <a:prstGeom prst="rect">
            <a:avLst/>
          </a:prstGeom>
        </p:spPr>
        <p:txBody>
          <a:bodyPr wrap="square">
            <a:spAutoFit/>
          </a:bodyPr>
          <a:lstStyle/>
          <a:p>
            <a:pPr algn="ctr">
              <a:lnSpc>
                <a:spcPct val="107000"/>
              </a:lnSpc>
              <a:spcAft>
                <a:spcPts val="800"/>
              </a:spcAft>
            </a:pPr>
            <a:r>
              <a:rPr lang="en-GB" sz="2000" dirty="0">
                <a:latin typeface="Arial" panose="020B0604020202020204" pitchFamily="34" charset="0"/>
                <a:ea typeface="Calibri" panose="020F0502020204030204" pitchFamily="34" charset="0"/>
                <a:cs typeface="Arial" panose="020B0604020202020204" pitchFamily="34" charset="0"/>
              </a:rPr>
              <a:t>Evidence suggests that some people find it trickier, or are less likely, to detach from work. In particular, people who tend to “overwork”, doing long hours can find it more difficult and have less time to replenish their resources. If this applies to you, you might need to pay special attention to following these steps to make sure you give yourself the best chance to properly recover from work.</a:t>
            </a:r>
          </a:p>
          <a:p>
            <a:pPr algn="ctr">
              <a:lnSpc>
                <a:spcPct val="107000"/>
              </a:lnSpc>
              <a:spcAft>
                <a:spcPts val="800"/>
              </a:spcAft>
            </a:pPr>
            <a:r>
              <a:rPr lang="en-GB" sz="2000" dirty="0">
                <a:latin typeface="Arial" panose="020B0604020202020204" pitchFamily="34" charset="0"/>
                <a:ea typeface="Calibri" panose="020F0502020204030204" pitchFamily="34" charset="0"/>
                <a:cs typeface="Arial" panose="020B0604020202020204" pitchFamily="34" charset="0"/>
              </a:rPr>
              <a:t>As well as detachment, relaxation is important to recovery: </a:t>
            </a:r>
            <a:r>
              <a:rPr lang="en-GB" sz="2000" dirty="0" smtClean="0">
                <a:solidFill>
                  <a:srgbClr val="FF0000"/>
                </a:solidFill>
                <a:latin typeface="Arial" panose="020B0604020202020204" pitchFamily="34" charset="0"/>
                <a:ea typeface="Calibri" panose="020F0502020204030204" pitchFamily="34" charset="0"/>
                <a:cs typeface="Arial" panose="020B0604020202020204" pitchFamily="34" charset="0"/>
                <a:hlinkClick r:id="rId2"/>
              </a:rPr>
              <a:t>find out </a:t>
            </a:r>
            <a:r>
              <a:rPr lang="en-GB" sz="2000" smtClean="0">
                <a:solidFill>
                  <a:srgbClr val="FF0000"/>
                </a:solidFill>
                <a:latin typeface="Arial" panose="020B0604020202020204" pitchFamily="34" charset="0"/>
                <a:ea typeface="Calibri" panose="020F0502020204030204" pitchFamily="34" charset="0"/>
                <a:cs typeface="Arial" panose="020B0604020202020204" pitchFamily="34" charset="0"/>
                <a:hlinkClick r:id="rId2"/>
              </a:rPr>
              <a:t>more here</a:t>
            </a:r>
            <a:endParaRPr lang="en-GB"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826797334"/>
              </p:ext>
            </p:extLst>
          </p:nvPr>
        </p:nvGraphicFramePr>
        <p:xfrm>
          <a:off x="289560" y="4036076"/>
          <a:ext cx="6433479" cy="5332367"/>
        </p:xfrm>
        <a:graphic>
          <a:graphicData uri="http://schemas.openxmlformats.org/drawingml/2006/table">
            <a:tbl>
              <a:tblPr firstRow="1" bandRow="1">
                <a:tableStyleId>{5C22544A-7EE6-4342-B048-85BDC9FD1C3A}</a:tableStyleId>
              </a:tblPr>
              <a:tblGrid>
                <a:gridCol w="6433479"/>
              </a:tblGrid>
              <a:tr h="961147">
                <a:tc>
                  <a:txBody>
                    <a:bodyPr/>
                    <a:lstStyle/>
                    <a:p>
                      <a:pPr marL="285750" marR="0" lvl="0" indent="-2857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smtClean="0">
                          <a:solidFill>
                            <a:schemeClr val="tx1"/>
                          </a:solidFill>
                          <a:latin typeface="Arial" panose="020B0604020202020204" pitchFamily="34" charset="0"/>
                          <a:ea typeface="Calibri" panose="020F0502020204030204" pitchFamily="34" charset="0"/>
                          <a:cs typeface="Arial" panose="020B0604020202020204" pitchFamily="34" charset="0"/>
                        </a:rPr>
                        <a:t>Finish each day by making a list of outstanding tasks, put them in order of priority and make a plan for the next day, indicating where, when and how you will complete those that are most important.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43247">
                <a:tc>
                  <a:txBody>
                    <a:bodyPr/>
                    <a:lstStyle/>
                    <a:p>
                      <a:pPr marL="285750" marR="0" lvl="0" indent="-2857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smtClean="0">
                          <a:solidFill>
                            <a:schemeClr val="tx1"/>
                          </a:solidFill>
                          <a:latin typeface="Arial" panose="020B0604020202020204" pitchFamily="34" charset="0"/>
                          <a:ea typeface="Calibri" panose="020F0502020204030204" pitchFamily="34" charset="0"/>
                          <a:cs typeface="Arial" panose="020B0604020202020204" pitchFamily="34" charset="0"/>
                        </a:rPr>
                        <a:t>Signal the end of the working day with a distracting, non work-related, activity. Physical and social activities can be effective for moving away from work-related thoughts and feelings, and while these will look different for different people, can include going for a walk, doing a workout or calling a friend.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43247">
                <a:tc>
                  <a:txBody>
                    <a:bodyPr/>
                    <a:lstStyle/>
                    <a:p>
                      <a:pPr marL="285750" marR="0" lvl="0" indent="-2857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smtClean="0">
                          <a:solidFill>
                            <a:schemeClr val="tx1"/>
                          </a:solidFill>
                          <a:latin typeface="Arial" panose="020B0604020202020204" pitchFamily="34" charset="0"/>
                          <a:ea typeface="Calibri" panose="020F0502020204030204" pitchFamily="34" charset="0"/>
                          <a:cs typeface="Arial" panose="020B0604020202020204" pitchFamily="34" charset="0"/>
                        </a:rPr>
                        <a:t>Try to avoid excessive working hours – limit overtime – and if possible stick to a routine and protect time for non-work related activities. Think about your work/non-work balance. Do you have enough protected time to do non-work related activities and thinking?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43247">
                <a:tc>
                  <a:txBody>
                    <a:bodyPr/>
                    <a:lstStyle/>
                    <a:p>
                      <a:pPr marL="285750" marR="0" lvl="0" indent="-2857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smtClean="0">
                          <a:solidFill>
                            <a:schemeClr val="tx1"/>
                          </a:solidFill>
                          <a:latin typeface="Arial" panose="020B0604020202020204" pitchFamily="34" charset="0"/>
                          <a:ea typeface="Calibri" panose="020F0502020204030204" pitchFamily="34" charset="0"/>
                          <a:cs typeface="Arial" panose="020B0604020202020204" pitchFamily="34" charset="0"/>
                        </a:rPr>
                        <a:t>Make time for non-work related activities that give you a sense of accomplishment, that you feel you’re good at, and which you have control over. </a:t>
                      </a:r>
                      <a:endParaRPr lang="en-GB" sz="18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3" name="Freeform 22"/>
          <p:cNvSpPr/>
          <p:nvPr/>
        </p:nvSpPr>
        <p:spPr>
          <a:xfrm>
            <a:off x="8528935" y="4113575"/>
            <a:ext cx="704857" cy="831679"/>
          </a:xfrm>
          <a:custGeom>
            <a:avLst/>
            <a:gdLst>
              <a:gd name="connsiteX0" fmla="*/ 35272 w 278829"/>
              <a:gd name="connsiteY0" fmla="*/ 287759 h 361652"/>
              <a:gd name="connsiteX1" fmla="*/ 248692 w 278829"/>
              <a:gd name="connsiteY1" fmla="*/ 287759 h 361652"/>
              <a:gd name="connsiteX2" fmla="*/ 248692 w 278829"/>
              <a:gd name="connsiteY2" fmla="*/ 304949 h 361652"/>
              <a:gd name="connsiteX3" fmla="*/ 35272 w 278829"/>
              <a:gd name="connsiteY3" fmla="*/ 304949 h 361652"/>
              <a:gd name="connsiteX4" fmla="*/ 35272 w 278829"/>
              <a:gd name="connsiteY4" fmla="*/ 242218 h 361652"/>
              <a:gd name="connsiteX5" fmla="*/ 248692 w 278829"/>
              <a:gd name="connsiteY5" fmla="*/ 242218 h 361652"/>
              <a:gd name="connsiteX6" fmla="*/ 248692 w 278829"/>
              <a:gd name="connsiteY6" fmla="*/ 259408 h 361652"/>
              <a:gd name="connsiteX7" fmla="*/ 35272 w 278829"/>
              <a:gd name="connsiteY7" fmla="*/ 259408 h 361652"/>
              <a:gd name="connsiteX8" fmla="*/ 35272 w 278829"/>
              <a:gd name="connsiteY8" fmla="*/ 196676 h 361652"/>
              <a:gd name="connsiteX9" fmla="*/ 248692 w 278829"/>
              <a:gd name="connsiteY9" fmla="*/ 196676 h 361652"/>
              <a:gd name="connsiteX10" fmla="*/ 248692 w 278829"/>
              <a:gd name="connsiteY10" fmla="*/ 213866 h 361652"/>
              <a:gd name="connsiteX11" fmla="*/ 35272 w 278829"/>
              <a:gd name="connsiteY11" fmla="*/ 213866 h 361652"/>
              <a:gd name="connsiteX12" fmla="*/ 35272 w 278829"/>
              <a:gd name="connsiteY12" fmla="*/ 151135 h 361652"/>
              <a:gd name="connsiteX13" fmla="*/ 119211 w 278829"/>
              <a:gd name="connsiteY13" fmla="*/ 151135 h 361652"/>
              <a:gd name="connsiteX14" fmla="*/ 119211 w 278829"/>
              <a:gd name="connsiteY14" fmla="*/ 168325 h 361652"/>
              <a:gd name="connsiteX15" fmla="*/ 35272 w 278829"/>
              <a:gd name="connsiteY15" fmla="*/ 168325 h 361652"/>
              <a:gd name="connsiteX16" fmla="*/ 35272 w 278829"/>
              <a:gd name="connsiteY16" fmla="*/ 105594 h 361652"/>
              <a:gd name="connsiteX17" fmla="*/ 248692 w 278829"/>
              <a:gd name="connsiteY17" fmla="*/ 105594 h 361652"/>
              <a:gd name="connsiteX18" fmla="*/ 248692 w 278829"/>
              <a:gd name="connsiteY18" fmla="*/ 122783 h 361652"/>
              <a:gd name="connsiteX19" fmla="*/ 35272 w 278829"/>
              <a:gd name="connsiteY19" fmla="*/ 122783 h 361652"/>
              <a:gd name="connsiteX20" fmla="*/ 35272 w 278829"/>
              <a:gd name="connsiteY20" fmla="*/ 60052 h 361652"/>
              <a:gd name="connsiteX21" fmla="*/ 195113 w 278829"/>
              <a:gd name="connsiteY21" fmla="*/ 60052 h 361652"/>
              <a:gd name="connsiteX22" fmla="*/ 195113 w 278829"/>
              <a:gd name="connsiteY22" fmla="*/ 77242 h 361652"/>
              <a:gd name="connsiteX23" fmla="*/ 35272 w 278829"/>
              <a:gd name="connsiteY23" fmla="*/ 77242 h 361652"/>
              <a:gd name="connsiteX24" fmla="*/ 8260 w 278829"/>
              <a:gd name="connsiteY24" fmla="*/ 6697 h 361652"/>
              <a:gd name="connsiteX25" fmla="*/ 8260 w 278829"/>
              <a:gd name="connsiteY25" fmla="*/ 352500 h 361652"/>
              <a:gd name="connsiteX26" fmla="*/ 270793 w 278829"/>
              <a:gd name="connsiteY26" fmla="*/ 352500 h 361652"/>
              <a:gd name="connsiteX27" fmla="*/ 270793 w 278829"/>
              <a:gd name="connsiteY27" fmla="*/ 66526 h 361652"/>
              <a:gd name="connsiteX28" fmla="*/ 216098 w 278829"/>
              <a:gd name="connsiteY28" fmla="*/ 66526 h 361652"/>
              <a:gd name="connsiteX29" fmla="*/ 216098 w 278829"/>
              <a:gd name="connsiteY29" fmla="*/ 6697 h 361652"/>
              <a:gd name="connsiteX30" fmla="*/ 0 w 278829"/>
              <a:gd name="connsiteY30" fmla="*/ 0 h 361652"/>
              <a:gd name="connsiteX31" fmla="*/ 216098 w 278829"/>
              <a:gd name="connsiteY31" fmla="*/ 0 h 361652"/>
              <a:gd name="connsiteX32" fmla="*/ 278829 w 278829"/>
              <a:gd name="connsiteY32" fmla="*/ 66526 h 361652"/>
              <a:gd name="connsiteX33" fmla="*/ 278829 w 278829"/>
              <a:gd name="connsiteY33" fmla="*/ 361652 h 361652"/>
              <a:gd name="connsiteX34" fmla="*/ 0 w 278829"/>
              <a:gd name="connsiteY34" fmla="*/ 361652 h 361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78829" h="361652">
                <a:moveTo>
                  <a:pt x="35272" y="287759"/>
                </a:moveTo>
                <a:lnTo>
                  <a:pt x="248692" y="287759"/>
                </a:lnTo>
                <a:lnTo>
                  <a:pt x="248692" y="304949"/>
                </a:lnTo>
                <a:lnTo>
                  <a:pt x="35272" y="304949"/>
                </a:lnTo>
                <a:close/>
                <a:moveTo>
                  <a:pt x="35272" y="242218"/>
                </a:moveTo>
                <a:lnTo>
                  <a:pt x="248692" y="242218"/>
                </a:lnTo>
                <a:lnTo>
                  <a:pt x="248692" y="259408"/>
                </a:lnTo>
                <a:lnTo>
                  <a:pt x="35272" y="259408"/>
                </a:lnTo>
                <a:close/>
                <a:moveTo>
                  <a:pt x="35272" y="196676"/>
                </a:moveTo>
                <a:lnTo>
                  <a:pt x="248692" y="196676"/>
                </a:lnTo>
                <a:lnTo>
                  <a:pt x="248692" y="213866"/>
                </a:lnTo>
                <a:lnTo>
                  <a:pt x="35272" y="213866"/>
                </a:lnTo>
                <a:close/>
                <a:moveTo>
                  <a:pt x="35272" y="151135"/>
                </a:moveTo>
                <a:lnTo>
                  <a:pt x="119211" y="151135"/>
                </a:lnTo>
                <a:lnTo>
                  <a:pt x="119211" y="168325"/>
                </a:lnTo>
                <a:lnTo>
                  <a:pt x="35272" y="168325"/>
                </a:lnTo>
                <a:close/>
                <a:moveTo>
                  <a:pt x="35272" y="105594"/>
                </a:moveTo>
                <a:lnTo>
                  <a:pt x="248692" y="105594"/>
                </a:lnTo>
                <a:lnTo>
                  <a:pt x="248692" y="122783"/>
                </a:lnTo>
                <a:lnTo>
                  <a:pt x="35272" y="122783"/>
                </a:lnTo>
                <a:close/>
                <a:moveTo>
                  <a:pt x="35272" y="60052"/>
                </a:moveTo>
                <a:lnTo>
                  <a:pt x="195113" y="60052"/>
                </a:lnTo>
                <a:lnTo>
                  <a:pt x="195113" y="77242"/>
                </a:lnTo>
                <a:lnTo>
                  <a:pt x="35272" y="77242"/>
                </a:lnTo>
                <a:close/>
                <a:moveTo>
                  <a:pt x="8260" y="6697"/>
                </a:moveTo>
                <a:lnTo>
                  <a:pt x="8260" y="352500"/>
                </a:lnTo>
                <a:lnTo>
                  <a:pt x="270793" y="352500"/>
                </a:lnTo>
                <a:lnTo>
                  <a:pt x="270793" y="66526"/>
                </a:lnTo>
                <a:lnTo>
                  <a:pt x="216098" y="66526"/>
                </a:lnTo>
                <a:lnTo>
                  <a:pt x="216098" y="6697"/>
                </a:lnTo>
                <a:close/>
                <a:moveTo>
                  <a:pt x="0" y="0"/>
                </a:moveTo>
                <a:lnTo>
                  <a:pt x="216098" y="0"/>
                </a:lnTo>
                <a:lnTo>
                  <a:pt x="278829" y="66526"/>
                </a:lnTo>
                <a:lnTo>
                  <a:pt x="278829" y="361652"/>
                </a:lnTo>
                <a:lnTo>
                  <a:pt x="0" y="361652"/>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p>
        </p:txBody>
      </p:sp>
      <p:sp>
        <p:nvSpPr>
          <p:cNvPr id="24" name="Rounded Rectangle 167"/>
          <p:cNvSpPr/>
          <p:nvPr/>
        </p:nvSpPr>
        <p:spPr>
          <a:xfrm>
            <a:off x="7259867" y="8594844"/>
            <a:ext cx="998173" cy="532138"/>
          </a:xfrm>
          <a:custGeom>
            <a:avLst/>
            <a:gdLst/>
            <a:ahLst/>
            <a:cxnLst/>
            <a:rect l="l" t="t" r="r" b="b"/>
            <a:pathLst>
              <a:path w="1955800" h="939800">
                <a:moveTo>
                  <a:pt x="745068" y="211666"/>
                </a:moveTo>
                <a:lnTo>
                  <a:pt x="889001" y="211666"/>
                </a:lnTo>
                <a:lnTo>
                  <a:pt x="889001" y="728133"/>
                </a:lnTo>
                <a:lnTo>
                  <a:pt x="745068" y="728133"/>
                </a:lnTo>
                <a:close/>
                <a:moveTo>
                  <a:pt x="499535" y="211666"/>
                </a:moveTo>
                <a:lnTo>
                  <a:pt x="643468" y="211666"/>
                </a:lnTo>
                <a:lnTo>
                  <a:pt x="643468" y="728133"/>
                </a:lnTo>
                <a:lnTo>
                  <a:pt x="499535" y="728133"/>
                </a:lnTo>
                <a:close/>
                <a:moveTo>
                  <a:pt x="297749" y="211666"/>
                </a:moveTo>
                <a:lnTo>
                  <a:pt x="397935" y="211666"/>
                </a:lnTo>
                <a:lnTo>
                  <a:pt x="397935" y="728133"/>
                </a:lnTo>
                <a:lnTo>
                  <a:pt x="297749" y="728133"/>
                </a:lnTo>
                <a:cubicBezTo>
                  <a:pt x="250208" y="728133"/>
                  <a:pt x="211669" y="689594"/>
                  <a:pt x="211669" y="642053"/>
                </a:cubicBezTo>
                <a:lnTo>
                  <a:pt x="211669" y="297746"/>
                </a:lnTo>
                <a:cubicBezTo>
                  <a:pt x="211669" y="250205"/>
                  <a:pt x="250208" y="211666"/>
                  <a:pt x="297749" y="211666"/>
                </a:cubicBezTo>
                <a:close/>
                <a:moveTo>
                  <a:pt x="238481" y="110067"/>
                </a:moveTo>
                <a:cubicBezTo>
                  <a:pt x="172236" y="110067"/>
                  <a:pt x="118534" y="163769"/>
                  <a:pt x="118534" y="230014"/>
                </a:cubicBezTo>
                <a:lnTo>
                  <a:pt x="118534" y="709786"/>
                </a:lnTo>
                <a:cubicBezTo>
                  <a:pt x="118534" y="776031"/>
                  <a:pt x="172236" y="829733"/>
                  <a:pt x="238481" y="829733"/>
                </a:cubicBezTo>
                <a:lnTo>
                  <a:pt x="1539520" y="829733"/>
                </a:lnTo>
                <a:cubicBezTo>
                  <a:pt x="1605765" y="829733"/>
                  <a:pt x="1659467" y="776031"/>
                  <a:pt x="1659467" y="709786"/>
                </a:cubicBezTo>
                <a:lnTo>
                  <a:pt x="1659467" y="230014"/>
                </a:lnTo>
                <a:cubicBezTo>
                  <a:pt x="1659467" y="163769"/>
                  <a:pt x="1605765" y="110067"/>
                  <a:pt x="1539520" y="110067"/>
                </a:cubicBezTo>
                <a:close/>
                <a:moveTo>
                  <a:pt x="156636" y="0"/>
                </a:moveTo>
                <a:lnTo>
                  <a:pt x="1646764" y="0"/>
                </a:lnTo>
                <a:cubicBezTo>
                  <a:pt x="1733272" y="0"/>
                  <a:pt x="1803400" y="70128"/>
                  <a:pt x="1803400" y="156636"/>
                </a:cubicBezTo>
                <a:lnTo>
                  <a:pt x="1803400" y="228600"/>
                </a:lnTo>
                <a:lnTo>
                  <a:pt x="1875365" y="228600"/>
                </a:lnTo>
                <a:cubicBezTo>
                  <a:pt x="1919788" y="228600"/>
                  <a:pt x="1955800" y="264612"/>
                  <a:pt x="1955800" y="309035"/>
                </a:cubicBezTo>
                <a:lnTo>
                  <a:pt x="1955800" y="630765"/>
                </a:lnTo>
                <a:cubicBezTo>
                  <a:pt x="1955800" y="675188"/>
                  <a:pt x="1919788" y="711200"/>
                  <a:pt x="1875365" y="711200"/>
                </a:cubicBezTo>
                <a:lnTo>
                  <a:pt x="1803400" y="711200"/>
                </a:lnTo>
                <a:lnTo>
                  <a:pt x="1803400" y="783164"/>
                </a:lnTo>
                <a:cubicBezTo>
                  <a:pt x="1803400" y="869672"/>
                  <a:pt x="1733272" y="939800"/>
                  <a:pt x="1646764" y="939800"/>
                </a:cubicBezTo>
                <a:lnTo>
                  <a:pt x="156636" y="939800"/>
                </a:lnTo>
                <a:cubicBezTo>
                  <a:pt x="70128" y="939800"/>
                  <a:pt x="0" y="869672"/>
                  <a:pt x="0" y="783164"/>
                </a:cubicBezTo>
                <a:lnTo>
                  <a:pt x="0" y="156636"/>
                </a:lnTo>
                <a:cubicBezTo>
                  <a:pt x="0" y="70128"/>
                  <a:pt x="70128" y="0"/>
                  <a:pt x="156636" y="0"/>
                </a:cubicBezTo>
                <a:close/>
              </a:path>
            </a:pathLst>
          </a:cu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smtClean="0">
              <a:latin typeface="Arial"/>
              <a:cs typeface="Arial"/>
            </a:endParaRPr>
          </a:p>
        </p:txBody>
      </p:sp>
      <p:sp>
        <p:nvSpPr>
          <p:cNvPr id="44" name="Round Same Side Corner Rectangle 378"/>
          <p:cNvSpPr/>
          <p:nvPr/>
        </p:nvSpPr>
        <p:spPr>
          <a:xfrm rot="13217222">
            <a:off x="8333326" y="6855740"/>
            <a:ext cx="1050633" cy="1070685"/>
          </a:xfrm>
          <a:custGeom>
            <a:avLst/>
            <a:gdLst/>
            <a:ahLst/>
            <a:cxnLst/>
            <a:rect l="l" t="t" r="r" b="b"/>
            <a:pathLst>
              <a:path w="1392736" h="1419317">
                <a:moveTo>
                  <a:pt x="796467" y="858663"/>
                </a:moveTo>
                <a:cubicBezTo>
                  <a:pt x="937138" y="739420"/>
                  <a:pt x="954508" y="528719"/>
                  <a:pt x="835266" y="388048"/>
                </a:cubicBezTo>
                <a:cubicBezTo>
                  <a:pt x="716023" y="247377"/>
                  <a:pt x="505321" y="230006"/>
                  <a:pt x="364651" y="349249"/>
                </a:cubicBezTo>
                <a:cubicBezTo>
                  <a:pt x="223980" y="468492"/>
                  <a:pt x="206609" y="679193"/>
                  <a:pt x="325852" y="819864"/>
                </a:cubicBezTo>
                <a:cubicBezTo>
                  <a:pt x="445095" y="960535"/>
                  <a:pt x="655796" y="977905"/>
                  <a:pt x="796467" y="858663"/>
                </a:cubicBezTo>
                <a:close/>
                <a:moveTo>
                  <a:pt x="593031" y="1264582"/>
                </a:moveTo>
                <a:cubicBezTo>
                  <a:pt x="500074" y="1269345"/>
                  <a:pt x="421173" y="1197174"/>
                  <a:pt x="417653" y="1104162"/>
                </a:cubicBezTo>
                <a:lnTo>
                  <a:pt x="461891" y="1102488"/>
                </a:lnTo>
                <a:cubicBezTo>
                  <a:pt x="464478" y="1170837"/>
                  <a:pt x="522457" y="1223872"/>
                  <a:pt x="590765" y="1220370"/>
                </a:cubicBezTo>
                <a:close/>
                <a:moveTo>
                  <a:pt x="1234386" y="720925"/>
                </a:moveTo>
                <a:lnTo>
                  <a:pt x="1191142" y="711449"/>
                </a:lnTo>
                <a:cubicBezTo>
                  <a:pt x="1205783" y="644636"/>
                  <a:pt x="1162960" y="578754"/>
                  <a:pt x="1095958" y="565009"/>
                </a:cubicBezTo>
                <a:lnTo>
                  <a:pt x="1104854" y="521642"/>
                </a:lnTo>
                <a:cubicBezTo>
                  <a:pt x="1196033" y="540347"/>
                  <a:pt x="1254309" y="630003"/>
                  <a:pt x="1234386" y="720925"/>
                </a:cubicBezTo>
                <a:close/>
                <a:moveTo>
                  <a:pt x="1177010" y="798096"/>
                </a:moveTo>
                <a:cubicBezTo>
                  <a:pt x="1167706" y="809239"/>
                  <a:pt x="1152309" y="814358"/>
                  <a:pt x="1137549" y="809864"/>
                </a:cubicBezTo>
                <a:lnTo>
                  <a:pt x="1129733" y="807485"/>
                </a:lnTo>
                <a:lnTo>
                  <a:pt x="1113668" y="839272"/>
                </a:lnTo>
                <a:cubicBezTo>
                  <a:pt x="1105667" y="849395"/>
                  <a:pt x="1095814" y="857781"/>
                  <a:pt x="1084763" y="864060"/>
                </a:cubicBezTo>
                <a:cubicBezTo>
                  <a:pt x="1062661" y="876616"/>
                  <a:pt x="1035768" y="880741"/>
                  <a:pt x="1009325" y="873459"/>
                </a:cubicBezTo>
                <a:lnTo>
                  <a:pt x="962322" y="860515"/>
                </a:lnTo>
                <a:lnTo>
                  <a:pt x="998258" y="804039"/>
                </a:lnTo>
                <a:lnTo>
                  <a:pt x="1010960" y="771326"/>
                </a:lnTo>
                <a:lnTo>
                  <a:pt x="976876" y="760950"/>
                </a:lnTo>
                <a:lnTo>
                  <a:pt x="963735" y="794794"/>
                </a:lnTo>
                <a:cubicBezTo>
                  <a:pt x="938744" y="844297"/>
                  <a:pt x="903635" y="889717"/>
                  <a:pt x="858674" y="927829"/>
                </a:cubicBezTo>
                <a:cubicBezTo>
                  <a:pt x="813713" y="965942"/>
                  <a:pt x="763156" y="993138"/>
                  <a:pt x="710229" y="1009684"/>
                </a:cubicBezTo>
                <a:lnTo>
                  <a:pt x="674689" y="1017105"/>
                </a:lnTo>
                <a:lnTo>
                  <a:pt x="679343" y="1052429"/>
                </a:lnTo>
                <a:lnTo>
                  <a:pt x="713695" y="1045256"/>
                </a:lnTo>
                <a:lnTo>
                  <a:pt x="775294" y="1019055"/>
                </a:lnTo>
                <a:lnTo>
                  <a:pt x="780365" y="1067543"/>
                </a:lnTo>
                <a:cubicBezTo>
                  <a:pt x="783219" y="1094822"/>
                  <a:pt x="774745" y="1120676"/>
                  <a:pt x="758738" y="1140423"/>
                </a:cubicBezTo>
                <a:cubicBezTo>
                  <a:pt x="750735" y="1150296"/>
                  <a:pt x="740848" y="1158643"/>
                  <a:pt x="729551" y="1164879"/>
                </a:cubicBezTo>
                <a:lnTo>
                  <a:pt x="695562" y="1175521"/>
                </a:lnTo>
                <a:lnTo>
                  <a:pt x="696629" y="1183621"/>
                </a:lnTo>
                <a:cubicBezTo>
                  <a:pt x="698645" y="1198918"/>
                  <a:pt x="691073" y="1213268"/>
                  <a:pt x="678557" y="1220621"/>
                </a:cubicBezTo>
                <a:cubicBezTo>
                  <a:pt x="674385" y="1223072"/>
                  <a:pt x="669663" y="1224746"/>
                  <a:pt x="664564" y="1225417"/>
                </a:cubicBezTo>
                <a:cubicBezTo>
                  <a:pt x="644168" y="1228105"/>
                  <a:pt x="625455" y="1213749"/>
                  <a:pt x="622767" y="1193353"/>
                </a:cubicBezTo>
                <a:lnTo>
                  <a:pt x="621455" y="1183394"/>
                </a:lnTo>
                <a:lnTo>
                  <a:pt x="585389" y="1179958"/>
                </a:lnTo>
                <a:cubicBezTo>
                  <a:pt x="548364" y="1168669"/>
                  <a:pt x="519813" y="1136163"/>
                  <a:pt x="515534" y="1095244"/>
                </a:cubicBezTo>
                <a:lnTo>
                  <a:pt x="511787" y="1059428"/>
                </a:lnTo>
                <a:lnTo>
                  <a:pt x="539757" y="1064454"/>
                </a:lnTo>
                <a:lnTo>
                  <a:pt x="605669" y="1063578"/>
                </a:lnTo>
                <a:lnTo>
                  <a:pt x="600840" y="1026930"/>
                </a:lnTo>
                <a:lnTo>
                  <a:pt x="547565" y="1027638"/>
                </a:lnTo>
                <a:cubicBezTo>
                  <a:pt x="438684" y="1018662"/>
                  <a:pt x="333227" y="968148"/>
                  <a:pt x="257003" y="878226"/>
                </a:cubicBezTo>
                <a:cubicBezTo>
                  <a:pt x="180778" y="788304"/>
                  <a:pt x="148218" y="675998"/>
                  <a:pt x="157194" y="567117"/>
                </a:cubicBezTo>
                <a:lnTo>
                  <a:pt x="167563" y="509421"/>
                </a:lnTo>
                <a:lnTo>
                  <a:pt x="42154" y="488601"/>
                </a:lnTo>
                <a:cubicBezTo>
                  <a:pt x="14695" y="484042"/>
                  <a:pt x="-3871" y="458086"/>
                  <a:pt x="688" y="430626"/>
                </a:cubicBezTo>
                <a:cubicBezTo>
                  <a:pt x="5247" y="403166"/>
                  <a:pt x="31203" y="384601"/>
                  <a:pt x="58663" y="389160"/>
                </a:cubicBezTo>
                <a:lnTo>
                  <a:pt x="200346" y="412681"/>
                </a:lnTo>
                <a:lnTo>
                  <a:pt x="201546" y="409590"/>
                </a:lnTo>
                <a:cubicBezTo>
                  <a:pt x="226536" y="360088"/>
                  <a:pt x="261645" y="314667"/>
                  <a:pt x="306607" y="276555"/>
                </a:cubicBezTo>
                <a:cubicBezTo>
                  <a:pt x="351568" y="238443"/>
                  <a:pt x="402124" y="211247"/>
                  <a:pt x="455052" y="194700"/>
                </a:cubicBezTo>
                <a:lnTo>
                  <a:pt x="458296" y="194023"/>
                </a:lnTo>
                <a:lnTo>
                  <a:pt x="458296" y="50401"/>
                </a:lnTo>
                <a:cubicBezTo>
                  <a:pt x="458296" y="22565"/>
                  <a:pt x="480862" y="0"/>
                  <a:pt x="508698" y="0"/>
                </a:cubicBezTo>
                <a:cubicBezTo>
                  <a:pt x="536534" y="0"/>
                  <a:pt x="559099" y="22565"/>
                  <a:pt x="559099" y="50401"/>
                </a:cubicBezTo>
                <a:lnTo>
                  <a:pt x="559099" y="177526"/>
                </a:lnTo>
                <a:lnTo>
                  <a:pt x="617715" y="176746"/>
                </a:lnTo>
                <a:cubicBezTo>
                  <a:pt x="726596" y="185723"/>
                  <a:pt x="832052" y="236236"/>
                  <a:pt x="908277" y="326158"/>
                </a:cubicBezTo>
                <a:cubicBezTo>
                  <a:pt x="984502" y="416081"/>
                  <a:pt x="1017062" y="528386"/>
                  <a:pt x="1008086" y="637267"/>
                </a:cubicBezTo>
                <a:lnTo>
                  <a:pt x="998662" y="689707"/>
                </a:lnTo>
                <a:lnTo>
                  <a:pt x="1034024" y="700472"/>
                </a:lnTo>
                <a:lnTo>
                  <a:pt x="1045683" y="635593"/>
                </a:lnTo>
                <a:lnTo>
                  <a:pt x="1045305" y="607178"/>
                </a:lnTo>
                <a:lnTo>
                  <a:pt x="1080024" y="616740"/>
                </a:lnTo>
                <a:cubicBezTo>
                  <a:pt x="1119690" y="627663"/>
                  <a:pt x="1147081" y="661152"/>
                  <a:pt x="1152154" y="699526"/>
                </a:cubicBezTo>
                <a:lnTo>
                  <a:pt x="1149637" y="735668"/>
                </a:lnTo>
                <a:lnTo>
                  <a:pt x="1159246" y="738593"/>
                </a:lnTo>
                <a:cubicBezTo>
                  <a:pt x="1178927" y="744585"/>
                  <a:pt x="1190024" y="765396"/>
                  <a:pt x="1184033" y="785077"/>
                </a:cubicBezTo>
                <a:cubicBezTo>
                  <a:pt x="1182535" y="789997"/>
                  <a:pt x="1180111" y="794381"/>
                  <a:pt x="1177010" y="798096"/>
                </a:cubicBezTo>
                <a:close/>
                <a:moveTo>
                  <a:pt x="593981" y="1342544"/>
                </a:moveTo>
                <a:cubicBezTo>
                  <a:pt x="458928" y="1348172"/>
                  <a:pt x="345018" y="1242972"/>
                  <a:pt x="339906" y="1107900"/>
                </a:cubicBezTo>
                <a:lnTo>
                  <a:pt x="383542" y="1106248"/>
                </a:lnTo>
                <a:cubicBezTo>
                  <a:pt x="387740" y="1217157"/>
                  <a:pt x="481271" y="1303535"/>
                  <a:pt x="592162" y="1298915"/>
                </a:cubicBezTo>
                <a:close/>
                <a:moveTo>
                  <a:pt x="1311140" y="734630"/>
                </a:moveTo>
                <a:lnTo>
                  <a:pt x="1268397" y="725690"/>
                </a:lnTo>
                <a:cubicBezTo>
                  <a:pt x="1291117" y="617053"/>
                  <a:pt x="1221222" y="510638"/>
                  <a:pt x="1112499" y="488333"/>
                </a:cubicBezTo>
                <a:lnTo>
                  <a:pt x="1121274" y="445557"/>
                </a:lnTo>
                <a:cubicBezTo>
                  <a:pt x="1253686" y="472721"/>
                  <a:pt x="1338809" y="602322"/>
                  <a:pt x="1311140" y="734630"/>
                </a:cubicBezTo>
                <a:close/>
                <a:moveTo>
                  <a:pt x="601368" y="1418902"/>
                </a:moveTo>
                <a:cubicBezTo>
                  <a:pt x="422030" y="1427936"/>
                  <a:pt x="269895" y="1288657"/>
                  <a:pt x="263104" y="1109220"/>
                </a:cubicBezTo>
                <a:lnTo>
                  <a:pt x="304719" y="1107643"/>
                </a:lnTo>
                <a:cubicBezTo>
                  <a:pt x="310633" y="1263894"/>
                  <a:pt x="443108" y="1385176"/>
                  <a:pt x="599273" y="1377309"/>
                </a:cubicBezTo>
                <a:close/>
                <a:moveTo>
                  <a:pt x="1385256" y="754422"/>
                </a:moveTo>
                <a:lnTo>
                  <a:pt x="1344568" y="745543"/>
                </a:lnTo>
                <a:cubicBezTo>
                  <a:pt x="1377904" y="592776"/>
                  <a:pt x="1279956" y="442227"/>
                  <a:pt x="1126783" y="410802"/>
                </a:cubicBezTo>
                <a:lnTo>
                  <a:pt x="1135153" y="370008"/>
                </a:lnTo>
                <a:cubicBezTo>
                  <a:pt x="1311056" y="406094"/>
                  <a:pt x="1423539" y="578985"/>
                  <a:pt x="1385256" y="754422"/>
                </a:cubicBezTo>
                <a:close/>
              </a:path>
            </a:pathLst>
          </a:custGeom>
          <a:solidFill>
            <a:schemeClr val="tx1">
              <a:lumMod val="75000"/>
              <a:lumOff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latin typeface="Arial"/>
              <a:cs typeface="Arial"/>
            </a:endParaRPr>
          </a:p>
        </p:txBody>
      </p:sp>
      <p:sp>
        <p:nvSpPr>
          <p:cNvPr id="46" name="Block Arc 21"/>
          <p:cNvSpPr/>
          <p:nvPr/>
        </p:nvSpPr>
        <p:spPr>
          <a:xfrm rot="9289212">
            <a:off x="7092885" y="5638948"/>
            <a:ext cx="775696" cy="938141"/>
          </a:xfrm>
          <a:custGeom>
            <a:avLst/>
            <a:gdLst/>
            <a:ahLst/>
            <a:cxnLst/>
            <a:rect l="l" t="t" r="r" b="b"/>
            <a:pathLst>
              <a:path w="769089" h="930151">
                <a:moveTo>
                  <a:pt x="237137" y="794004"/>
                </a:moveTo>
                <a:cubicBezTo>
                  <a:pt x="204606" y="778710"/>
                  <a:pt x="185993" y="745808"/>
                  <a:pt x="187323" y="712015"/>
                </a:cubicBezTo>
                <a:lnTo>
                  <a:pt x="188588" y="706849"/>
                </a:lnTo>
                <a:lnTo>
                  <a:pt x="185829" y="701614"/>
                </a:lnTo>
                <a:cubicBezTo>
                  <a:pt x="182113" y="692047"/>
                  <a:pt x="179678" y="682504"/>
                  <a:pt x="178457" y="673436"/>
                </a:cubicBezTo>
                <a:lnTo>
                  <a:pt x="178400" y="656996"/>
                </a:lnTo>
                <a:lnTo>
                  <a:pt x="176925" y="656381"/>
                </a:lnTo>
                <a:cubicBezTo>
                  <a:pt x="190596" y="590739"/>
                  <a:pt x="161077" y="516775"/>
                  <a:pt x="106088" y="478890"/>
                </a:cubicBezTo>
                <a:lnTo>
                  <a:pt x="106744" y="477387"/>
                </a:lnTo>
                <a:lnTo>
                  <a:pt x="102869" y="473122"/>
                </a:lnTo>
                <a:cubicBezTo>
                  <a:pt x="97650" y="465608"/>
                  <a:pt x="93004" y="456923"/>
                  <a:pt x="89288" y="447356"/>
                </a:cubicBezTo>
                <a:cubicBezTo>
                  <a:pt x="74424" y="409087"/>
                  <a:pt x="80061" y="371192"/>
                  <a:pt x="101880" y="362717"/>
                </a:cubicBezTo>
                <a:cubicBezTo>
                  <a:pt x="112790" y="358480"/>
                  <a:pt x="125679" y="362400"/>
                  <a:pt x="137699" y="372162"/>
                </a:cubicBezTo>
                <a:lnTo>
                  <a:pt x="147818" y="383300"/>
                </a:lnTo>
                <a:lnTo>
                  <a:pt x="147928" y="383047"/>
                </a:lnTo>
                <a:cubicBezTo>
                  <a:pt x="209882" y="440013"/>
                  <a:pt x="253179" y="524286"/>
                  <a:pt x="267701" y="610385"/>
                </a:cubicBezTo>
                <a:lnTo>
                  <a:pt x="268312" y="621886"/>
                </a:lnTo>
                <a:lnTo>
                  <a:pt x="280599" y="616403"/>
                </a:lnTo>
                <a:cubicBezTo>
                  <a:pt x="321807" y="589821"/>
                  <a:pt x="343493" y="548170"/>
                  <a:pt x="341577" y="500508"/>
                </a:cubicBezTo>
                <a:lnTo>
                  <a:pt x="332780" y="465986"/>
                </a:lnTo>
                <a:lnTo>
                  <a:pt x="332281" y="465650"/>
                </a:lnTo>
                <a:lnTo>
                  <a:pt x="321225" y="449252"/>
                </a:lnTo>
                <a:lnTo>
                  <a:pt x="320826" y="449481"/>
                </a:lnTo>
                <a:cubicBezTo>
                  <a:pt x="219468" y="331907"/>
                  <a:pt x="217408" y="175525"/>
                  <a:pt x="315645" y="56201"/>
                </a:cubicBezTo>
                <a:lnTo>
                  <a:pt x="317108" y="57003"/>
                </a:lnTo>
                <a:lnTo>
                  <a:pt x="317915" y="53004"/>
                </a:lnTo>
                <a:cubicBezTo>
                  <a:pt x="331090" y="21856"/>
                  <a:pt x="361932" y="0"/>
                  <a:pt x="397879" y="0"/>
                </a:cubicBezTo>
                <a:cubicBezTo>
                  <a:pt x="445808" y="0"/>
                  <a:pt x="484663" y="38855"/>
                  <a:pt x="484663" y="86784"/>
                </a:cubicBezTo>
                <a:cubicBezTo>
                  <a:pt x="484663" y="98766"/>
                  <a:pt x="482235" y="110181"/>
                  <a:pt x="477843" y="120564"/>
                </a:cubicBezTo>
                <a:lnTo>
                  <a:pt x="465764" y="138479"/>
                </a:lnTo>
                <a:lnTo>
                  <a:pt x="468123" y="139772"/>
                </a:lnTo>
                <a:cubicBezTo>
                  <a:pt x="430743" y="172600"/>
                  <a:pt x="412430" y="212256"/>
                  <a:pt x="413071" y="251764"/>
                </a:cubicBezTo>
                <a:lnTo>
                  <a:pt x="422582" y="288318"/>
                </a:lnTo>
                <a:lnTo>
                  <a:pt x="455684" y="255941"/>
                </a:lnTo>
                <a:cubicBezTo>
                  <a:pt x="508960" y="212544"/>
                  <a:pt x="577908" y="188561"/>
                  <a:pt x="655175" y="189981"/>
                </a:cubicBezTo>
                <a:lnTo>
                  <a:pt x="655455" y="191626"/>
                </a:lnTo>
                <a:lnTo>
                  <a:pt x="659090" y="189774"/>
                </a:lnTo>
                <a:cubicBezTo>
                  <a:pt x="691682" y="180745"/>
                  <a:pt x="727970" y="191333"/>
                  <a:pt x="750304" y="219501"/>
                </a:cubicBezTo>
                <a:cubicBezTo>
                  <a:pt x="780082" y="257057"/>
                  <a:pt x="773776" y="311643"/>
                  <a:pt x="736220" y="341421"/>
                </a:cubicBezTo>
                <a:cubicBezTo>
                  <a:pt x="726831" y="348865"/>
                  <a:pt x="716379" y="354055"/>
                  <a:pt x="705514" y="357064"/>
                </a:cubicBezTo>
                <a:lnTo>
                  <a:pt x="683972" y="358730"/>
                </a:lnTo>
                <a:lnTo>
                  <a:pt x="684424" y="361382"/>
                </a:lnTo>
                <a:cubicBezTo>
                  <a:pt x="586529" y="343593"/>
                  <a:pt x="514620" y="402535"/>
                  <a:pt x="511861" y="502826"/>
                </a:cubicBezTo>
                <a:lnTo>
                  <a:pt x="509355" y="501827"/>
                </a:lnTo>
                <a:lnTo>
                  <a:pt x="509927" y="529745"/>
                </a:lnTo>
                <a:cubicBezTo>
                  <a:pt x="502786" y="635979"/>
                  <a:pt x="440221" y="728488"/>
                  <a:pt x="335468" y="778130"/>
                </a:cubicBezTo>
                <a:lnTo>
                  <a:pt x="334485" y="776782"/>
                </a:lnTo>
                <a:lnTo>
                  <a:pt x="332054" y="780058"/>
                </a:lnTo>
                <a:cubicBezTo>
                  <a:pt x="306878" y="802641"/>
                  <a:pt x="269668" y="809298"/>
                  <a:pt x="237137" y="794004"/>
                </a:cubicBezTo>
                <a:close/>
                <a:moveTo>
                  <a:pt x="58397" y="920473"/>
                </a:moveTo>
                <a:cubicBezTo>
                  <a:pt x="7617" y="896600"/>
                  <a:pt x="-14196" y="836081"/>
                  <a:pt x="9678" y="785301"/>
                </a:cubicBezTo>
                <a:cubicBezTo>
                  <a:pt x="33551" y="734521"/>
                  <a:pt x="94070" y="712709"/>
                  <a:pt x="144850" y="736582"/>
                </a:cubicBezTo>
                <a:cubicBezTo>
                  <a:pt x="195630" y="760456"/>
                  <a:pt x="217443" y="820974"/>
                  <a:pt x="193569" y="871755"/>
                </a:cubicBezTo>
                <a:cubicBezTo>
                  <a:pt x="169696" y="922535"/>
                  <a:pt x="109177" y="944347"/>
                  <a:pt x="58397" y="920473"/>
                </a:cubicBezTo>
                <a:close/>
              </a:path>
            </a:pathLst>
          </a:custGeom>
          <a:solidFill>
            <a:schemeClr val="tx1">
              <a:lumMod val="75000"/>
              <a:lumOff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latin typeface="Arial"/>
              <a:cs typeface="Arial"/>
            </a:endParaRPr>
          </a:p>
        </p:txBody>
      </p:sp>
    </p:spTree>
    <p:extLst>
      <p:ext uri="{BB962C8B-B14F-4D97-AF65-F5344CB8AC3E}">
        <p14:creationId xmlns:p14="http://schemas.microsoft.com/office/powerpoint/2010/main" val="3468269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477</TotalTime>
  <Words>379</Words>
  <Application>Microsoft Office PowerPoint</Application>
  <PresentationFormat>A3 Paper (297x420 mm)</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MOJ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Baxter, Lydia [HMPS]</dc:creator>
  <cp:lastModifiedBy>Barnett, Georgia [NOMS]</cp:lastModifiedBy>
  <cp:revision>32</cp:revision>
  <dcterms:created xsi:type="dcterms:W3CDTF">2020-04-22T10:31:47Z</dcterms:created>
  <dcterms:modified xsi:type="dcterms:W3CDTF">2020-06-04T11:00:19Z</dcterms:modified>
</cp:coreProperties>
</file>