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3" r:id="rId7"/>
    <p:sldId id="259" r:id="rId8"/>
    <p:sldId id="257" r:id="rId9"/>
    <p:sldId id="258" r:id="rId10"/>
    <p:sldId id="261" r:id="rId11"/>
    <p:sldId id="264"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1" d="100"/>
          <a:sy n="21" d="100"/>
        </p:scale>
        <p:origin x="36" y="8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7988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26297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53780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327175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145858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150962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271709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386016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67907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264717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CF2BD-7465-4EBF-A017-8FBBD3CA88A9}" type="datetimeFigureOut">
              <a:rPr lang="en-GB" smtClean="0"/>
              <a:t>07/04/2020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3A51459-3751-4E14-A37D-6C5660C98EB7}" type="slidenum">
              <a:rPr lang="en-GB" smtClean="0"/>
              <a:t>‹#›</a:t>
            </a:fld>
            <a:endParaRPr lang="en-GB" dirty="0"/>
          </a:p>
        </p:txBody>
      </p:sp>
    </p:spTree>
    <p:extLst>
      <p:ext uri="{BB962C8B-B14F-4D97-AF65-F5344CB8AC3E}">
        <p14:creationId xmlns:p14="http://schemas.microsoft.com/office/powerpoint/2010/main" val="27181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CF2BD-7465-4EBF-A017-8FBBD3CA88A9}" type="datetimeFigureOut">
              <a:rPr lang="en-GB" smtClean="0"/>
              <a:t>07/04/2020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51459-3751-4E14-A37D-6C5660C98EB7}" type="slidenum">
              <a:rPr lang="en-GB" smtClean="0"/>
              <a:t>‹#›</a:t>
            </a:fld>
            <a:endParaRPr lang="en-GB" dirty="0"/>
          </a:p>
        </p:txBody>
      </p:sp>
    </p:spTree>
    <p:extLst>
      <p:ext uri="{BB962C8B-B14F-4D97-AF65-F5344CB8AC3E}">
        <p14:creationId xmlns:p14="http://schemas.microsoft.com/office/powerpoint/2010/main" val="4183796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v.uk/government/organisations/public-health-england" TargetMode="External"/><Relationship Id="rId2" Type="http://schemas.openxmlformats.org/officeDocument/2006/relationships/hyperlink" Target="http://www.gov.uk/coronavirus" TargetMode="Externa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www.nhs.uk/conditions/coronavirus-covid-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amassist.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foryoubyyou.org.uk/"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sparklebox.co.uk/parents" TargetMode="External"/><Relationship Id="rId7" Type="http://schemas.openxmlformats.org/officeDocument/2006/relationships/image" Target="../media/image20.png"/><Relationship Id="rId2" Type="http://schemas.openxmlformats.org/officeDocument/2006/relationships/hyperlink" Target="http://www.educationotherwise.org/" TargetMode="External"/><Relationship Id="rId1" Type="http://schemas.openxmlformats.org/officeDocument/2006/relationships/slideLayout" Target="../slideLayouts/slideLayout4.xml"/><Relationship Id="rId6" Type="http://schemas.openxmlformats.org/officeDocument/2006/relationships/hyperlink" Target="http://www.bbc.co.uk/bitesize" TargetMode="External"/><Relationship Id="rId5" Type="http://schemas.openxmlformats.org/officeDocument/2006/relationships/hyperlink" Target="http://www.teachmykids.co.uk/" TargetMode="External"/><Relationship Id="rId4" Type="http://schemas.openxmlformats.org/officeDocument/2006/relationships/hyperlink" Target="http://www.home-education.org.uk/resources-educationa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ivilservicelearning.civilservice.gov.uk/"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www.poalearning.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02318"/>
          </a:xfrm>
        </p:spPr>
        <p:txBody>
          <a:bodyPr>
            <a:normAutofit/>
          </a:bodyPr>
          <a:lstStyle/>
          <a:p>
            <a:r>
              <a:rPr lang="en-GB" dirty="0">
                <a:latin typeface="Tahoma" panose="020B0604030504040204" pitchFamily="34" charset="0"/>
                <a:ea typeface="Tahoma" panose="020B0604030504040204" pitchFamily="34" charset="0"/>
                <a:cs typeface="Tahoma" panose="020B0604030504040204" pitchFamily="34" charset="0"/>
              </a:rPr>
              <a:t>In Self-Isolation?</a:t>
            </a:r>
            <a:br>
              <a:rPr lang="en-GB" dirty="0">
                <a:latin typeface="Tahoma" panose="020B0604030504040204" pitchFamily="34" charset="0"/>
                <a:ea typeface="Tahoma" panose="020B0604030504040204" pitchFamily="34" charset="0"/>
                <a:cs typeface="Tahoma" panose="020B0604030504040204" pitchFamily="34" charset="0"/>
              </a:rPr>
            </a:br>
            <a:r>
              <a:rPr lang="en-GB" sz="4000" dirty="0">
                <a:latin typeface="Tahoma" panose="020B0604030504040204" pitchFamily="34" charset="0"/>
                <a:ea typeface="Tahoma" panose="020B0604030504040204" pitchFamily="34" charset="0"/>
                <a:cs typeface="Tahoma" panose="020B0604030504040204" pitchFamily="34" charset="0"/>
              </a:rPr>
              <a:t>Struggling with the situation?</a:t>
            </a:r>
          </a:p>
        </p:txBody>
      </p:sp>
      <p:sp>
        <p:nvSpPr>
          <p:cNvPr id="3" name="Subtitle 2"/>
          <p:cNvSpPr>
            <a:spLocks noGrp="1"/>
          </p:cNvSpPr>
          <p:nvPr>
            <p:ph type="subTitle" idx="1"/>
          </p:nvPr>
        </p:nvSpPr>
        <p:spPr>
          <a:xfrm>
            <a:off x="1524000" y="3602037"/>
            <a:ext cx="9144000" cy="2101645"/>
          </a:xfrm>
        </p:spPr>
        <p:txBody>
          <a:bodyPr>
            <a:normAutofit/>
          </a:bodyPr>
          <a:lstStyle/>
          <a:p>
            <a:pPr algn="just"/>
            <a:r>
              <a:rPr lang="en-GB" dirty="0">
                <a:latin typeface="Tahoma" panose="020B0604030504040204" pitchFamily="34" charset="0"/>
                <a:ea typeface="Tahoma" panose="020B0604030504040204" pitchFamily="34" charset="0"/>
                <a:cs typeface="Tahoma" panose="020B0604030504040204" pitchFamily="34" charset="0"/>
              </a:rPr>
              <a:t>Your mental health and wellbeing is important during these are uncertain times and something none of us will have ever experienced, and will never want to experience again.</a:t>
            </a:r>
          </a:p>
          <a:p>
            <a:pPr algn="just"/>
            <a:r>
              <a:rPr lang="en-GB" dirty="0">
                <a:latin typeface="Tahoma" panose="020B0604030504040204" pitchFamily="34" charset="0"/>
                <a:ea typeface="Tahoma" panose="020B0604030504040204" pitchFamily="34" charset="0"/>
                <a:cs typeface="Tahoma" panose="020B0604030504040204" pitchFamily="34" charset="0"/>
              </a:rPr>
              <a:t>I have pulled together some resources to assist you in managing your mental health which I hope you find of use.</a:t>
            </a:r>
          </a:p>
        </p:txBody>
      </p:sp>
      <p:pic>
        <p:nvPicPr>
          <p:cNvPr id="6" name="Picture 5"/>
          <p:cNvPicPr>
            <a:picLocks noChangeAspect="1"/>
          </p:cNvPicPr>
          <p:nvPr/>
        </p:nvPicPr>
        <p:blipFill>
          <a:blip r:embed="rId2"/>
          <a:stretch>
            <a:fillRect/>
          </a:stretch>
        </p:blipFill>
        <p:spPr>
          <a:xfrm>
            <a:off x="144620" y="173039"/>
            <a:ext cx="1801876" cy="1801876"/>
          </a:xfrm>
          <a:prstGeom prst="rect">
            <a:avLst/>
          </a:prstGeom>
        </p:spPr>
      </p:pic>
    </p:spTree>
    <p:extLst>
      <p:ext uri="{BB962C8B-B14F-4D97-AF65-F5344CB8AC3E}">
        <p14:creationId xmlns:p14="http://schemas.microsoft.com/office/powerpoint/2010/main" val="176465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What are we doing locally?</a:t>
            </a:r>
          </a:p>
        </p:txBody>
      </p:sp>
      <p:sp>
        <p:nvSpPr>
          <p:cNvPr id="3" name="Content Placeholder 2"/>
          <p:cNvSpPr>
            <a:spLocks noGrp="1"/>
          </p:cNvSpPr>
          <p:nvPr>
            <p:ph sz="half" idx="1"/>
          </p:nvPr>
        </p:nvSpPr>
        <p:spPr/>
        <p:txBody>
          <a:bodyPr>
            <a:normAutofit/>
          </a:bodyPr>
          <a:lstStyle/>
          <a:p>
            <a:pPr algn="just">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Social distancing as you come in</a:t>
            </a:r>
          </a:p>
          <a:p>
            <a:pPr algn="just">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Hand sanitisers</a:t>
            </a:r>
          </a:p>
          <a:p>
            <a:pPr algn="just">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Following government guidelines</a:t>
            </a:r>
          </a:p>
          <a:p>
            <a:pPr algn="just">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No gym, no education, no work (except laundry and kitchen), no association, no visits</a:t>
            </a:r>
          </a:p>
          <a:p>
            <a:pPr algn="just">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Advising staff and residents on isolation in line with guidelines</a:t>
            </a:r>
          </a:p>
          <a:p>
            <a:pPr algn="just">
              <a:buFont typeface="Wingdings" panose="05000000000000000000" pitchFamily="2" charset="2"/>
              <a:buChar char="ü"/>
            </a:pPr>
            <a:r>
              <a:rPr lang="en-GB" sz="2400" dirty="0">
                <a:latin typeface="Tahoma" panose="020B0604030504040204" pitchFamily="34" charset="0"/>
                <a:ea typeface="Tahoma" panose="020B0604030504040204" pitchFamily="34" charset="0"/>
                <a:cs typeface="Tahoma" panose="020B0604030504040204" pitchFamily="34" charset="0"/>
              </a:rPr>
              <a:t>Sending out daily updates</a:t>
            </a:r>
          </a:p>
        </p:txBody>
      </p:sp>
      <p:sp>
        <p:nvSpPr>
          <p:cNvPr id="4" name="Content Placeholder 3"/>
          <p:cNvSpPr>
            <a:spLocks noGrp="1"/>
          </p:cNvSpPr>
          <p:nvPr>
            <p:ph sz="half" idx="2"/>
          </p:nvPr>
        </p:nvSpPr>
        <p:spPr>
          <a:xfrm>
            <a:off x="6907794" y="1825625"/>
            <a:ext cx="4446006" cy="4351338"/>
          </a:xfrm>
        </p:spPr>
        <p:txBody>
          <a:bodyPr/>
          <a:lstStyle/>
          <a:p>
            <a:pPr marL="0" indent="0" algn="ctr">
              <a:buNone/>
            </a:pPr>
            <a:endParaRPr lang="en-GB" sz="2000" dirty="0">
              <a:hlinkClick r:id="rId2"/>
            </a:endParaRPr>
          </a:p>
          <a:p>
            <a:pPr marL="0" indent="0" algn="ctr">
              <a:buNone/>
            </a:pPr>
            <a:endParaRPr lang="en-GB" sz="2000" dirty="0">
              <a:hlinkClick r:id="rId2"/>
            </a:endParaRPr>
          </a:p>
          <a:p>
            <a:pPr marL="0" indent="0" algn="ctr">
              <a:buNone/>
            </a:pPr>
            <a:r>
              <a:rPr lang="en-GB" sz="2000" dirty="0">
                <a:hlinkClick r:id="rId2"/>
              </a:rPr>
              <a:t>www.gov.uk/coronavirus</a:t>
            </a:r>
            <a:endParaRPr lang="en-GB" sz="2000" dirty="0"/>
          </a:p>
          <a:p>
            <a:pPr marL="0" indent="0" algn="ctr">
              <a:buNone/>
            </a:pPr>
            <a:endParaRPr lang="en-GB" sz="2000" dirty="0"/>
          </a:p>
          <a:p>
            <a:pPr marL="0" indent="0" algn="ctr">
              <a:buNone/>
            </a:pPr>
            <a:r>
              <a:rPr lang="en-GB" sz="2000" dirty="0">
                <a:hlinkClick r:id="rId3"/>
              </a:rPr>
              <a:t>www.gov.uk/government/organisations/public-health-england</a:t>
            </a:r>
            <a:endParaRPr lang="en-GB" sz="2000" dirty="0"/>
          </a:p>
          <a:p>
            <a:pPr marL="0" indent="0" algn="ctr">
              <a:buNone/>
            </a:pPr>
            <a:endParaRPr lang="en-GB" sz="2000" dirty="0"/>
          </a:p>
          <a:p>
            <a:pPr marL="0" indent="0" algn="ctr">
              <a:buNone/>
            </a:pPr>
            <a:r>
              <a:rPr lang="en-GB" sz="2000" dirty="0">
                <a:hlinkClick r:id="rId4"/>
              </a:rPr>
              <a:t>www.nhs.uk/conditions/coronavirus-covid-19</a:t>
            </a:r>
            <a:endParaRPr lang="en-GB" sz="2000" dirty="0"/>
          </a:p>
          <a:p>
            <a:pPr marL="0" indent="0">
              <a:buNone/>
            </a:pPr>
            <a:endParaRPr lang="en-GB" dirty="0"/>
          </a:p>
        </p:txBody>
      </p:sp>
      <p:pic>
        <p:nvPicPr>
          <p:cNvPr id="5" name="Picture 4"/>
          <p:cNvPicPr>
            <a:picLocks noChangeAspect="1"/>
          </p:cNvPicPr>
          <p:nvPr/>
        </p:nvPicPr>
        <p:blipFill>
          <a:blip r:embed="rId5"/>
          <a:stretch>
            <a:fillRect/>
          </a:stretch>
        </p:blipFill>
        <p:spPr>
          <a:xfrm>
            <a:off x="8263053" y="437625"/>
            <a:ext cx="2118820" cy="1320532"/>
          </a:xfrm>
          <a:prstGeom prst="rect">
            <a:avLst/>
          </a:prstGeom>
        </p:spPr>
      </p:pic>
    </p:spTree>
    <p:extLst>
      <p:ext uri="{BB962C8B-B14F-4D97-AF65-F5344CB8AC3E}">
        <p14:creationId xmlns:p14="http://schemas.microsoft.com/office/powerpoint/2010/main" val="303217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Please remember PAM….. </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Your Employee Assistance Programme </a:t>
            </a:r>
            <a:br>
              <a:rPr lang="en-GB" sz="2400" dirty="0">
                <a:latin typeface="Tahoma" panose="020B0604030504040204" pitchFamily="34" charset="0"/>
                <a:ea typeface="Tahoma" panose="020B0604030504040204" pitchFamily="34" charset="0"/>
                <a:cs typeface="Tahoma" panose="020B0604030504040204" pitchFamily="34" charset="0"/>
              </a:rPr>
            </a:b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EAP Support Line: 0800 882 4102 Available 24/7 </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hlinkClick r:id="rId2"/>
              </a:rPr>
              <a:t>www.pamassist.co.uk</a:t>
            </a:r>
            <a:r>
              <a:rPr lang="en-GB" sz="24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username HMPPS </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password HMPPS1</a:t>
            </a:r>
          </a:p>
        </p:txBody>
      </p:sp>
      <p:sp>
        <p:nvSpPr>
          <p:cNvPr id="4" name="AutoShape 2" descr="Image result for pam assist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3"/>
          <a:stretch>
            <a:fillRect/>
          </a:stretch>
        </p:blipFill>
        <p:spPr>
          <a:xfrm>
            <a:off x="7743117" y="299243"/>
            <a:ext cx="3133725" cy="1457325"/>
          </a:xfrm>
          <a:prstGeom prst="rect">
            <a:avLst/>
          </a:prstGeom>
        </p:spPr>
      </p:pic>
    </p:spTree>
    <p:extLst>
      <p:ext uri="{BB962C8B-B14F-4D97-AF65-F5344CB8AC3E}">
        <p14:creationId xmlns:p14="http://schemas.microsoft.com/office/powerpoint/2010/main" val="115238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Our very own charity are there to help too…</a:t>
            </a:r>
          </a:p>
        </p:txBody>
      </p:sp>
      <p:sp>
        <p:nvSpPr>
          <p:cNvPr id="6" name="Content Placeholder 5"/>
          <p:cNvSpPr>
            <a:spLocks noGrp="1"/>
          </p:cNvSpPr>
          <p:nvPr>
            <p:ph sz="half" idx="1"/>
          </p:nvPr>
        </p:nvSpPr>
        <p:spPr>
          <a:xfrm>
            <a:off x="838200" y="1690688"/>
            <a:ext cx="5181600" cy="4351338"/>
          </a:xfrm>
        </p:spPr>
        <p:txBody>
          <a:bodyPr>
            <a:normAutofit/>
          </a:bodyPr>
          <a:lstStyle/>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Take a look at the website:</a:t>
            </a: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hlinkClick r:id="rId2"/>
              </a:rPr>
              <a:t>www.foryoubyyou.org.uk</a:t>
            </a: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GB" sz="2000" dirty="0">
                <a:latin typeface="Tahoma" panose="020B0604030504040204" pitchFamily="34" charset="0"/>
                <a:ea typeface="Tahoma" panose="020B0604030504040204" pitchFamily="34" charset="0"/>
                <a:cs typeface="Tahoma" panose="020B0604030504040204" pitchFamily="34" charset="0"/>
              </a:rPr>
              <a:t>They can help with many concerns including carers, money matters, financial assistance, wellbeing, mental health – they even have an app!</a:t>
            </a:r>
          </a:p>
          <a:p>
            <a:pPr marL="0" indent="0">
              <a:buNone/>
            </a:pPr>
            <a:endParaRPr lang="en-GB" sz="2400" dirty="0"/>
          </a:p>
          <a:p>
            <a:pPr marL="0" indent="0">
              <a:buNone/>
            </a:pPr>
            <a:endParaRPr lang="en-GB" sz="2400" dirty="0"/>
          </a:p>
        </p:txBody>
      </p:sp>
      <p:pic>
        <p:nvPicPr>
          <p:cNvPr id="8" name="Content Placeholder 7"/>
          <p:cNvPicPr>
            <a:picLocks noGrp="1" noChangeAspect="1"/>
          </p:cNvPicPr>
          <p:nvPr>
            <p:ph sz="half" idx="2"/>
          </p:nvPr>
        </p:nvPicPr>
        <p:blipFill>
          <a:blip r:embed="rId3"/>
          <a:stretch>
            <a:fillRect/>
          </a:stretch>
        </p:blipFill>
        <p:spPr>
          <a:xfrm>
            <a:off x="6324600" y="2629694"/>
            <a:ext cx="4876800" cy="2743200"/>
          </a:xfrm>
          <a:prstGeom prst="rect">
            <a:avLst/>
          </a:prstGeom>
        </p:spPr>
      </p:pic>
      <p:pic>
        <p:nvPicPr>
          <p:cNvPr id="10" name="Picture 9"/>
          <p:cNvPicPr>
            <a:picLocks noChangeAspect="1"/>
          </p:cNvPicPr>
          <p:nvPr/>
        </p:nvPicPr>
        <p:blipFill>
          <a:blip r:embed="rId4"/>
          <a:stretch>
            <a:fillRect/>
          </a:stretch>
        </p:blipFill>
        <p:spPr>
          <a:xfrm>
            <a:off x="7953044" y="275456"/>
            <a:ext cx="4162425" cy="1095375"/>
          </a:xfrm>
          <a:prstGeom prst="rect">
            <a:avLst/>
          </a:prstGeom>
        </p:spPr>
      </p:pic>
      <p:pic>
        <p:nvPicPr>
          <p:cNvPr id="11" name="Picture 10"/>
          <p:cNvPicPr>
            <a:picLocks noChangeAspect="1"/>
          </p:cNvPicPr>
          <p:nvPr/>
        </p:nvPicPr>
        <p:blipFill>
          <a:blip r:embed="rId5"/>
          <a:stretch>
            <a:fillRect/>
          </a:stretch>
        </p:blipFill>
        <p:spPr>
          <a:xfrm>
            <a:off x="3980035" y="4152398"/>
            <a:ext cx="1889628" cy="1889628"/>
          </a:xfrm>
          <a:prstGeom prst="rect">
            <a:avLst/>
          </a:prstGeom>
        </p:spPr>
      </p:pic>
    </p:spTree>
    <p:extLst>
      <p:ext uri="{BB962C8B-B14F-4D97-AF65-F5344CB8AC3E}">
        <p14:creationId xmlns:p14="http://schemas.microsoft.com/office/powerpoint/2010/main" val="289239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54210"/>
          </a:xfrm>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What about Mindful Breathing?</a:t>
            </a:r>
          </a:p>
        </p:txBody>
      </p:sp>
      <p:sp>
        <p:nvSpPr>
          <p:cNvPr id="3" name="Content Placeholder 2"/>
          <p:cNvSpPr>
            <a:spLocks noGrp="1"/>
          </p:cNvSpPr>
          <p:nvPr>
            <p:ph idx="1"/>
          </p:nvPr>
        </p:nvSpPr>
        <p:spPr>
          <a:xfrm>
            <a:off x="838200" y="2181885"/>
            <a:ext cx="10515600" cy="3995078"/>
          </a:xfrm>
        </p:spPr>
        <p:txBody>
          <a:bodyPr>
            <a:normAutofit fontScale="40000" lnSpcReduction="20000"/>
          </a:bodyPr>
          <a:lstStyle/>
          <a:p>
            <a:pPr lvl="0"/>
            <a:r>
              <a:rPr lang="en-GB" sz="3000" dirty="0">
                <a:latin typeface="Tahoma" panose="020B0604030504040204" pitchFamily="34" charset="0"/>
                <a:ea typeface="Tahoma" panose="020B0604030504040204" pitchFamily="34" charset="0"/>
                <a:cs typeface="Tahoma" panose="020B0604030504040204" pitchFamily="34" charset="0"/>
              </a:rPr>
              <a:t>Find a relaxed, comfortable position. You could be seated on a chair or on the floor on a cushion. Keep your back upright, but not too tight. Hands resting wherever they’re comfortable. Tongue on the roof of your mouth or wherever it’s comfortable.</a:t>
            </a:r>
          </a:p>
          <a:p>
            <a:pPr marL="0" indent="0">
              <a:buNone/>
            </a:pPr>
            <a:r>
              <a:rPr lang="en-GB" sz="3000" dirty="0">
                <a:latin typeface="Tahoma" panose="020B0604030504040204" pitchFamily="34" charset="0"/>
                <a:ea typeface="Tahoma" panose="020B0604030504040204" pitchFamily="34" charset="0"/>
                <a:cs typeface="Tahoma" panose="020B0604030504040204" pitchFamily="34" charset="0"/>
              </a:rPr>
              <a:t> </a:t>
            </a:r>
          </a:p>
          <a:p>
            <a:pPr lvl="0"/>
            <a:r>
              <a:rPr lang="en-GB" sz="3000" dirty="0">
                <a:latin typeface="Tahoma" panose="020B0604030504040204" pitchFamily="34" charset="0"/>
                <a:ea typeface="Tahoma" panose="020B0604030504040204" pitchFamily="34" charset="0"/>
                <a:cs typeface="Tahoma" panose="020B0604030504040204" pitchFamily="34" charset="0"/>
              </a:rPr>
              <a:t>Notice and relax your body. Try to notice the shape of your body, its weight. Let yourself relax and become curious about your body seated here—the sensations it experiences, the touch, the connection with the floor or the chair. Relax any areas of tightness or tension. Just breathe.</a:t>
            </a:r>
          </a:p>
          <a:p>
            <a:pPr marL="0" indent="0">
              <a:buNone/>
            </a:pPr>
            <a:r>
              <a:rPr lang="en-GB" sz="3000" dirty="0">
                <a:latin typeface="Tahoma" panose="020B0604030504040204" pitchFamily="34" charset="0"/>
                <a:ea typeface="Tahoma" panose="020B0604030504040204" pitchFamily="34" charset="0"/>
                <a:cs typeface="Tahoma" panose="020B0604030504040204" pitchFamily="34" charset="0"/>
              </a:rPr>
              <a:t> </a:t>
            </a:r>
          </a:p>
          <a:p>
            <a:pPr lvl="0"/>
            <a:r>
              <a:rPr lang="en-GB" sz="3000" dirty="0">
                <a:latin typeface="Tahoma" panose="020B0604030504040204" pitchFamily="34" charset="0"/>
                <a:ea typeface="Tahoma" panose="020B0604030504040204" pitchFamily="34" charset="0"/>
                <a:cs typeface="Tahoma" panose="020B0604030504040204" pitchFamily="34" charset="0"/>
              </a:rPr>
              <a:t>Tune into your breath. Feel the natural flow of breath—in, out. You don’t need to do anything to your breath. Not long, not short, just natural. Notice where you feel your breath in your body. It might be in your abdomen. It may be in your chest or throat or in your nostrils. See if you can feel the sensations of breath, one breath at a time. When one breath ends, the next breath begins.  </a:t>
            </a:r>
          </a:p>
          <a:p>
            <a:pPr marL="0" indent="0">
              <a:buNone/>
            </a:pPr>
            <a:r>
              <a:rPr lang="en-GB" sz="3000" dirty="0">
                <a:latin typeface="Tahoma" panose="020B0604030504040204" pitchFamily="34" charset="0"/>
                <a:ea typeface="Tahoma" panose="020B0604030504040204" pitchFamily="34" charset="0"/>
                <a:cs typeface="Tahoma" panose="020B0604030504040204" pitchFamily="34" charset="0"/>
              </a:rPr>
              <a:t> </a:t>
            </a:r>
          </a:p>
          <a:p>
            <a:pPr lvl="0"/>
            <a:r>
              <a:rPr lang="en-GB" sz="3000" dirty="0">
                <a:latin typeface="Tahoma" panose="020B0604030504040204" pitchFamily="34" charset="0"/>
                <a:ea typeface="Tahoma" panose="020B0604030504040204" pitchFamily="34" charset="0"/>
                <a:cs typeface="Tahoma" panose="020B0604030504040204" pitchFamily="34" charset="0"/>
              </a:rPr>
              <a:t>Now as you do this, you might notice that your mind may start to wander. You may start thinking about other things. If this happens, it is not a problem. It's very natural. Just notice that your mind has wandered. You can say “thinking” or “wandering” in your head softly. And then gently redirect your attention right back to the breathing.</a:t>
            </a:r>
          </a:p>
          <a:p>
            <a:pPr marL="0" indent="0">
              <a:buNone/>
            </a:pPr>
            <a:r>
              <a:rPr lang="en-GB" sz="3000" dirty="0">
                <a:latin typeface="Tahoma" panose="020B0604030504040204" pitchFamily="34" charset="0"/>
                <a:ea typeface="Tahoma" panose="020B0604030504040204" pitchFamily="34" charset="0"/>
                <a:cs typeface="Tahoma" panose="020B0604030504040204" pitchFamily="34" charset="0"/>
              </a:rPr>
              <a:t> </a:t>
            </a:r>
          </a:p>
          <a:p>
            <a:pPr lvl="0"/>
            <a:r>
              <a:rPr lang="en-GB" sz="3000" dirty="0">
                <a:latin typeface="Tahoma" panose="020B0604030504040204" pitchFamily="34" charset="0"/>
                <a:ea typeface="Tahoma" panose="020B0604030504040204" pitchFamily="34" charset="0"/>
                <a:cs typeface="Tahoma" panose="020B0604030504040204" pitchFamily="34" charset="0"/>
              </a:rPr>
              <a:t>Stay here for five to seven minutes. Notice your breath, in silence. From time to time, you’ll get lost in thought, then return to your breath.  </a:t>
            </a:r>
          </a:p>
          <a:p>
            <a:pPr marL="0" indent="0">
              <a:buNone/>
            </a:pPr>
            <a:r>
              <a:rPr lang="en-GB" sz="3000" dirty="0">
                <a:latin typeface="Tahoma" panose="020B0604030504040204" pitchFamily="34" charset="0"/>
                <a:ea typeface="Tahoma" panose="020B0604030504040204" pitchFamily="34" charset="0"/>
                <a:cs typeface="Tahoma" panose="020B0604030504040204" pitchFamily="34" charset="0"/>
              </a:rPr>
              <a:t> </a:t>
            </a:r>
          </a:p>
          <a:p>
            <a:pPr lvl="0"/>
            <a:r>
              <a:rPr lang="en-GB" sz="3000" dirty="0">
                <a:latin typeface="Tahoma" panose="020B0604030504040204" pitchFamily="34" charset="0"/>
                <a:ea typeface="Tahoma" panose="020B0604030504040204" pitchFamily="34" charset="0"/>
                <a:cs typeface="Tahoma" panose="020B0604030504040204" pitchFamily="34" charset="0"/>
              </a:rPr>
              <a:t>After a few minutes, once again notice your body, your whole body, seated here. Let yourself relax even more deeply and then offer yourself some appreciation for doing this practice today.</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394" y="227525"/>
            <a:ext cx="5477346" cy="1691810"/>
          </a:xfrm>
          <a:prstGeom prst="rect">
            <a:avLst/>
          </a:prstGeom>
        </p:spPr>
      </p:pic>
    </p:spTree>
    <p:extLst>
      <p:ext uri="{BB962C8B-B14F-4D97-AF65-F5344CB8AC3E}">
        <p14:creationId xmlns:p14="http://schemas.microsoft.com/office/powerpoint/2010/main" val="43423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latin typeface="Tahoma" panose="020B0604030504040204" pitchFamily="34" charset="0"/>
                <a:ea typeface="Tahoma" panose="020B0604030504040204" pitchFamily="34" charset="0"/>
                <a:cs typeface="Tahoma" panose="020B0604030504040204" pitchFamily="34" charset="0"/>
              </a:rPr>
              <a:t>Why not think about some mindfulness colouring?</a:t>
            </a:r>
            <a:br>
              <a:rPr lang="en-GB" sz="28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There are loads of free resources online!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2"/>
          <p:cNvSpPr>
            <a:spLocks noChangeArrowheads="1"/>
          </p:cNvSpPr>
          <p:nvPr/>
        </p:nvSpPr>
        <p:spPr bwMode="auto">
          <a:xfrm>
            <a:off x="0" y="1267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8" name="Content Placeholder 7"/>
          <p:cNvPicPr>
            <a:picLocks noGrp="1" noChangeAspect="1"/>
          </p:cNvPicPr>
          <p:nvPr>
            <p:ph idx="1"/>
          </p:nvPr>
        </p:nvPicPr>
        <p:blipFill>
          <a:blip r:embed="rId2"/>
          <a:stretch>
            <a:fillRect/>
          </a:stretch>
        </p:blipFill>
        <p:spPr>
          <a:xfrm>
            <a:off x="838201" y="1825625"/>
            <a:ext cx="4648200" cy="4351338"/>
          </a:xfrm>
          <a:prstGeom prst="rect">
            <a:avLst/>
          </a:prstGeom>
        </p:spPr>
      </p:pic>
      <p:pic>
        <p:nvPicPr>
          <p:cNvPr id="9" name="Picture 8" descr="Image result for mindful colouring"/>
          <p:cNvPicPr/>
          <p:nvPr/>
        </p:nvPicPr>
        <p:blipFill>
          <a:blip r:embed="rId3">
            <a:extLst>
              <a:ext uri="{28A0092B-C50C-407E-A947-70E740481C1C}">
                <a14:useLocalDpi xmlns:a14="http://schemas.microsoft.com/office/drawing/2010/main" val="0"/>
              </a:ext>
            </a:extLst>
          </a:blip>
          <a:srcRect/>
          <a:stretch>
            <a:fillRect/>
          </a:stretch>
        </p:blipFill>
        <p:spPr bwMode="auto">
          <a:xfrm>
            <a:off x="6427960" y="1825625"/>
            <a:ext cx="4512728" cy="4688689"/>
          </a:xfrm>
          <a:prstGeom prst="rect">
            <a:avLst/>
          </a:prstGeom>
          <a:noFill/>
          <a:ln>
            <a:noFill/>
          </a:ln>
        </p:spPr>
      </p:pic>
    </p:spTree>
    <p:extLst>
      <p:ext uri="{BB962C8B-B14F-4D97-AF65-F5344CB8AC3E}">
        <p14:creationId xmlns:p14="http://schemas.microsoft.com/office/powerpoint/2010/main" val="35516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latin typeface="Tahoma" panose="020B0604030504040204" pitchFamily="34" charset="0"/>
                <a:ea typeface="Tahoma" panose="020B0604030504040204" pitchFamily="34" charset="0"/>
                <a:cs typeface="Tahoma" panose="020B0604030504040204" pitchFamily="34" charset="0"/>
              </a:rPr>
              <a:t>Could you download a free Mindfulness App?</a:t>
            </a:r>
            <a:br>
              <a:rPr lang="en-GB" sz="2800" dirty="0">
                <a:latin typeface="Tahoma" panose="020B0604030504040204" pitchFamily="34" charset="0"/>
                <a:ea typeface="Tahoma" panose="020B0604030504040204" pitchFamily="34" charset="0"/>
                <a:cs typeface="Tahoma" panose="020B0604030504040204" pitchFamily="34" charset="0"/>
              </a:rPr>
            </a:br>
            <a:r>
              <a:rPr lang="en-GB" sz="1400" dirty="0">
                <a:latin typeface="Tahoma" panose="020B0604030504040204" pitchFamily="34" charset="0"/>
                <a:ea typeface="Tahoma" panose="020B0604030504040204" pitchFamily="34" charset="0"/>
                <a:cs typeface="Tahoma" panose="020B0604030504040204" pitchFamily="34" charset="0"/>
              </a:rPr>
              <a:t>These are the top 5, but there are plenty more available</a:t>
            </a:r>
            <a:endParaRPr lang="en-GB"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6247" y="1964602"/>
            <a:ext cx="3686689" cy="9777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29" y="2091351"/>
            <a:ext cx="2924583" cy="8510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420" y="2857420"/>
            <a:ext cx="1143160" cy="1143160"/>
          </a:xfrm>
          <a:prstGeom prst="rect">
            <a:avLst/>
          </a:prstGeom>
        </p:spPr>
      </p:pic>
      <p:sp>
        <p:nvSpPr>
          <p:cNvPr id="9" name="Rectangle 8"/>
          <p:cNvSpPr/>
          <p:nvPr/>
        </p:nvSpPr>
        <p:spPr>
          <a:xfrm>
            <a:off x="5781733" y="4042847"/>
            <a:ext cx="638060" cy="369332"/>
          </a:xfrm>
          <a:prstGeom prst="rect">
            <a:avLst/>
          </a:prstGeom>
        </p:spPr>
        <p:txBody>
          <a:bodyPr wrap="none">
            <a:spAutoFit/>
          </a:bodyPr>
          <a:lstStyle/>
          <a:p>
            <a:r>
              <a:rPr lang="en-GB" b="1" dirty="0"/>
              <a:t>Aura</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782" y="4799475"/>
            <a:ext cx="1143000" cy="1143000"/>
          </a:xfrm>
          <a:prstGeom prst="rect">
            <a:avLst/>
          </a:prstGeom>
        </p:spPr>
      </p:pic>
      <p:sp>
        <p:nvSpPr>
          <p:cNvPr id="11" name="Rectangle 10"/>
          <p:cNvSpPr/>
          <p:nvPr/>
        </p:nvSpPr>
        <p:spPr>
          <a:xfrm flipH="1">
            <a:off x="1113570" y="3823036"/>
            <a:ext cx="2399169" cy="369332"/>
          </a:xfrm>
          <a:prstGeom prst="rect">
            <a:avLst/>
          </a:prstGeom>
        </p:spPr>
        <p:txBody>
          <a:bodyPr wrap="square">
            <a:spAutoFit/>
          </a:bodyPr>
          <a:lstStyle/>
          <a:p>
            <a:r>
              <a:rPr lang="en-GB" b="1" dirty="0"/>
              <a:t>Stop, Breathe &amp; Think</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6995" y="4634919"/>
            <a:ext cx="1143462" cy="1143462"/>
          </a:xfrm>
          <a:prstGeom prst="rect">
            <a:avLst/>
          </a:prstGeom>
        </p:spPr>
      </p:pic>
    </p:spTree>
    <p:extLst>
      <p:ext uri="{BB962C8B-B14F-4D97-AF65-F5344CB8AC3E}">
        <p14:creationId xmlns:p14="http://schemas.microsoft.com/office/powerpoint/2010/main" val="365575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There are charities that understand….</a:t>
            </a:r>
          </a:p>
        </p:txBody>
      </p:sp>
      <p:pic>
        <p:nvPicPr>
          <p:cNvPr id="4" name="Content Placeholder 3"/>
          <p:cNvPicPr>
            <a:picLocks noGrp="1" noChangeAspect="1"/>
          </p:cNvPicPr>
          <p:nvPr>
            <p:ph idx="1"/>
          </p:nvPr>
        </p:nvPicPr>
        <p:blipFill>
          <a:blip r:embed="rId2"/>
          <a:stretch>
            <a:fillRect/>
          </a:stretch>
        </p:blipFill>
        <p:spPr>
          <a:xfrm>
            <a:off x="688062" y="1690688"/>
            <a:ext cx="4082947" cy="24135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208" y="1560591"/>
            <a:ext cx="2857500" cy="1600200"/>
          </a:xfrm>
          <a:prstGeom prst="rect">
            <a:avLst/>
          </a:prstGeom>
        </p:spPr>
      </p:pic>
      <p:pic>
        <p:nvPicPr>
          <p:cNvPr id="7" name="Picture 6"/>
          <p:cNvPicPr>
            <a:picLocks noChangeAspect="1"/>
          </p:cNvPicPr>
          <p:nvPr/>
        </p:nvPicPr>
        <p:blipFill>
          <a:blip r:embed="rId4"/>
          <a:stretch>
            <a:fillRect/>
          </a:stretch>
        </p:blipFill>
        <p:spPr>
          <a:xfrm>
            <a:off x="6995782" y="4773958"/>
            <a:ext cx="4248150" cy="1076325"/>
          </a:xfrm>
          <a:prstGeom prst="rect">
            <a:avLst/>
          </a:prstGeom>
        </p:spPr>
      </p:pic>
      <p:pic>
        <p:nvPicPr>
          <p:cNvPr id="8" name="Picture 7"/>
          <p:cNvPicPr>
            <a:picLocks noChangeAspect="1"/>
          </p:cNvPicPr>
          <p:nvPr/>
        </p:nvPicPr>
        <p:blipFill>
          <a:blip r:embed="rId5"/>
          <a:stretch>
            <a:fillRect/>
          </a:stretch>
        </p:blipFill>
        <p:spPr>
          <a:xfrm>
            <a:off x="838200" y="4645370"/>
            <a:ext cx="3419475" cy="1333500"/>
          </a:xfrm>
          <a:prstGeom prst="rect">
            <a:avLst/>
          </a:prstGeom>
        </p:spPr>
      </p:pic>
      <p:pic>
        <p:nvPicPr>
          <p:cNvPr id="10" name="Picture 9"/>
          <p:cNvPicPr>
            <a:picLocks noChangeAspect="1"/>
          </p:cNvPicPr>
          <p:nvPr/>
        </p:nvPicPr>
        <p:blipFill>
          <a:blip r:embed="rId6"/>
          <a:stretch>
            <a:fillRect/>
          </a:stretch>
        </p:blipFill>
        <p:spPr>
          <a:xfrm>
            <a:off x="5259827" y="1560591"/>
            <a:ext cx="2143125" cy="2143125"/>
          </a:xfrm>
          <a:prstGeom prst="rect">
            <a:avLst/>
          </a:prstGeom>
        </p:spPr>
      </p:pic>
      <p:pic>
        <p:nvPicPr>
          <p:cNvPr id="11" name="Picture 10"/>
          <p:cNvPicPr>
            <a:picLocks noChangeAspect="1"/>
          </p:cNvPicPr>
          <p:nvPr/>
        </p:nvPicPr>
        <p:blipFill>
          <a:blip r:embed="rId7"/>
          <a:stretch>
            <a:fillRect/>
          </a:stretch>
        </p:blipFill>
        <p:spPr>
          <a:xfrm>
            <a:off x="4660789" y="4240557"/>
            <a:ext cx="2143125" cy="2143125"/>
          </a:xfrm>
          <a:prstGeom prst="rect">
            <a:avLst/>
          </a:prstGeom>
        </p:spPr>
      </p:pic>
    </p:spTree>
    <p:extLst>
      <p:ext uri="{BB962C8B-B14F-4D97-AF65-F5344CB8AC3E}">
        <p14:creationId xmlns:p14="http://schemas.microsoft.com/office/powerpoint/2010/main" val="192100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Have you had to become a teacher?....</a:t>
            </a:r>
          </a:p>
        </p:txBody>
      </p:sp>
      <p:sp>
        <p:nvSpPr>
          <p:cNvPr id="3" name="Content Placeholder 2"/>
          <p:cNvSpPr>
            <a:spLocks noGrp="1"/>
          </p:cNvSpPr>
          <p:nvPr>
            <p:ph sz="half" idx="1"/>
          </p:nvPr>
        </p:nvSpPr>
        <p:spPr/>
        <p:txBody>
          <a:bodyPr>
            <a:normAutofit/>
          </a:bodyPr>
          <a:lstStyle/>
          <a:p>
            <a:pPr marL="0" indent="0">
              <a:buNone/>
            </a:pPr>
            <a:r>
              <a:rPr lang="en-GB" sz="1800" dirty="0">
                <a:latin typeface="Tahoma" panose="020B0604030504040204" pitchFamily="34" charset="0"/>
                <a:ea typeface="Tahoma" panose="020B0604030504040204" pitchFamily="34" charset="0"/>
                <a:cs typeface="Tahoma" panose="020B0604030504040204" pitchFamily="34" charset="0"/>
                <a:hlinkClick r:id="rId2"/>
              </a:rPr>
              <a:t>www.educationotherwise.org</a:t>
            </a: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hlinkClick r:id="rId3"/>
              </a:rPr>
              <a:t>https://www.sparklebox.co.uk/parents</a:t>
            </a: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hlinkClick r:id="rId4"/>
              </a:rPr>
              <a:t>www.home-education.org.uk/resources-educational</a:t>
            </a: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hlinkClick r:id="rId5"/>
              </a:rPr>
              <a:t>www.teachmykids.co.uk</a:t>
            </a: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hlinkClick r:id="rId6"/>
              </a:rPr>
              <a:t>www.bbc.co.uk/bitesize</a:t>
            </a: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a:latin typeface="Tahoma" panose="020B0604030504040204" pitchFamily="34" charset="0"/>
                <a:ea typeface="Tahoma" panose="020B0604030504040204" pitchFamily="34" charset="0"/>
                <a:cs typeface="Tahoma" panose="020B0604030504040204" pitchFamily="34" charset="0"/>
              </a:rPr>
              <a:t>There are plenty more!</a:t>
            </a: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800"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p:txBody>
          <a:bodyPr>
            <a:normAutofit/>
          </a:bodyPr>
          <a:lstStyle/>
          <a:p>
            <a:pPr marL="0" indent="0" algn="just">
              <a:buNone/>
            </a:pPr>
            <a:r>
              <a:rPr lang="en-GB" sz="1500" b="1" dirty="0">
                <a:latin typeface="Tahoma" panose="020B0604030504040204" pitchFamily="34" charset="0"/>
                <a:ea typeface="Tahoma" panose="020B0604030504040204" pitchFamily="34" charset="0"/>
                <a:cs typeface="Tahoma" panose="020B0604030504040204" pitchFamily="34" charset="0"/>
              </a:rPr>
              <a:t>Find Out What Your Child Already Knows</a:t>
            </a:r>
          </a:p>
          <a:p>
            <a:pPr marL="0" indent="0" algn="just">
              <a:buNone/>
            </a:pPr>
            <a:r>
              <a:rPr lang="en-GB" sz="1400" b="1" dirty="0">
                <a:latin typeface="Tahoma" panose="020B0604030504040204" pitchFamily="34" charset="0"/>
                <a:ea typeface="Tahoma" panose="020B0604030504040204" pitchFamily="34" charset="0"/>
                <a:cs typeface="Tahoma" panose="020B0604030504040204" pitchFamily="34" charset="0"/>
              </a:rPr>
              <a:t>Ask questions geared to your child's age level.</a:t>
            </a:r>
            <a:r>
              <a:rPr lang="en-GB" sz="1400" dirty="0">
                <a:latin typeface="Tahoma" panose="020B0604030504040204" pitchFamily="34" charset="0"/>
                <a:ea typeface="Tahoma" panose="020B0604030504040204" pitchFamily="34" charset="0"/>
                <a:cs typeface="Tahoma" panose="020B0604030504040204" pitchFamily="34" charset="0"/>
              </a:rPr>
              <a:t> </a:t>
            </a:r>
            <a:r>
              <a:rPr lang="en-GB" sz="1500" dirty="0">
                <a:latin typeface="Tahoma" panose="020B0604030504040204" pitchFamily="34" charset="0"/>
                <a:ea typeface="Tahoma" panose="020B0604030504040204" pitchFamily="34" charset="0"/>
                <a:cs typeface="Tahoma" panose="020B0604030504040204" pitchFamily="34" charset="0"/>
              </a:rPr>
              <a:t>For older kids, you might ask, "Are people in school talking about coronavirus? What are they saying?" For younger children, you could say, "Have you heard grownups talking about a new sickness that's going around?" This gives you a chance to learn how much kids know — and to find out if they're hearing the wrong information.</a:t>
            </a:r>
          </a:p>
          <a:p>
            <a:pPr marL="0" indent="0" algn="just">
              <a:buNone/>
            </a:pPr>
            <a:r>
              <a:rPr lang="en-GB" sz="1400" b="1" dirty="0">
                <a:latin typeface="Tahoma" panose="020B0604030504040204" pitchFamily="34" charset="0"/>
                <a:ea typeface="Tahoma" panose="020B0604030504040204" pitchFamily="34" charset="0"/>
                <a:cs typeface="Tahoma" panose="020B0604030504040204" pitchFamily="34" charset="0"/>
              </a:rPr>
              <a:t>Follow your child's lead.</a:t>
            </a:r>
            <a:r>
              <a:rPr lang="en-GB" sz="1400" dirty="0">
                <a:latin typeface="Tahoma" panose="020B0604030504040204" pitchFamily="34" charset="0"/>
                <a:ea typeface="Tahoma" panose="020B0604030504040204" pitchFamily="34" charset="0"/>
                <a:cs typeface="Tahoma" panose="020B0604030504040204" pitchFamily="34" charset="0"/>
              </a:rPr>
              <a:t> Some kids may want to spend time talking. But if your kids don't seem interested or don't ask a lot of questions, that's OK.</a:t>
            </a:r>
          </a:p>
          <a:p>
            <a:pPr marL="0" indent="0" algn="just">
              <a:buNone/>
            </a:pPr>
            <a:r>
              <a:rPr lang="en-GB" sz="1400" b="1" dirty="0">
                <a:latin typeface="Tahoma" panose="020B0604030504040204" pitchFamily="34" charset="0"/>
                <a:ea typeface="Tahoma" panose="020B0604030504040204" pitchFamily="34" charset="0"/>
                <a:cs typeface="Tahoma" panose="020B0604030504040204" pitchFamily="34" charset="0"/>
              </a:rPr>
              <a:t>Offer Comfort — and Honesty</a:t>
            </a:r>
          </a:p>
          <a:p>
            <a:pPr marL="0" indent="0" algn="just">
              <a:buNone/>
            </a:pPr>
            <a:r>
              <a:rPr lang="en-GB" sz="1400" b="1" dirty="0">
                <a:latin typeface="Tahoma" panose="020B0604030504040204" pitchFamily="34" charset="0"/>
                <a:ea typeface="Tahoma" panose="020B0604030504040204" pitchFamily="34" charset="0"/>
                <a:cs typeface="Tahoma" panose="020B0604030504040204" pitchFamily="34" charset="0"/>
              </a:rPr>
              <a:t>Focus on helping your child feel safe, but be truthful.</a:t>
            </a:r>
            <a:r>
              <a:rPr lang="en-GB" sz="1400" dirty="0">
                <a:latin typeface="Tahoma" panose="020B0604030504040204" pitchFamily="34" charset="0"/>
                <a:ea typeface="Tahoma" panose="020B0604030504040204" pitchFamily="34" charset="0"/>
                <a:cs typeface="Tahoma" panose="020B0604030504040204" pitchFamily="34" charset="0"/>
              </a:rPr>
              <a:t> Don't offer more detail than your child is interested in. For example, if kids ask about school closings, address their questions. But if the topic doesn't come up, there's no need to raise it unless it happens.</a:t>
            </a:r>
          </a:p>
          <a:p>
            <a:pPr marL="0" indent="0">
              <a:buNone/>
            </a:pPr>
            <a:endParaRPr lang="en-GB" dirty="0"/>
          </a:p>
        </p:txBody>
      </p:sp>
      <p:pic>
        <p:nvPicPr>
          <p:cNvPr id="6" name="Picture 5"/>
          <p:cNvPicPr>
            <a:picLocks noChangeAspect="1"/>
          </p:cNvPicPr>
          <p:nvPr/>
        </p:nvPicPr>
        <p:blipFill>
          <a:blip r:embed="rId7"/>
          <a:stretch>
            <a:fillRect/>
          </a:stretch>
        </p:blipFill>
        <p:spPr>
          <a:xfrm>
            <a:off x="9297910" y="365125"/>
            <a:ext cx="1969128" cy="1242619"/>
          </a:xfrm>
          <a:prstGeom prst="rect">
            <a:avLst/>
          </a:prstGeom>
        </p:spPr>
      </p:pic>
    </p:spTree>
    <p:extLst>
      <p:ext uri="{BB962C8B-B14F-4D97-AF65-F5344CB8AC3E}">
        <p14:creationId xmlns:p14="http://schemas.microsoft.com/office/powerpoint/2010/main" val="96729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Tahoma" panose="020B0604030504040204" pitchFamily="34" charset="0"/>
                <a:ea typeface="Tahoma" panose="020B0604030504040204" pitchFamily="34" charset="0"/>
                <a:cs typeface="Tahoma" panose="020B0604030504040204" pitchFamily="34" charset="0"/>
              </a:rPr>
              <a:t>Keep your mind active – learn something new</a:t>
            </a:r>
          </a:p>
        </p:txBody>
      </p:sp>
      <p:pic>
        <p:nvPicPr>
          <p:cNvPr id="5" name="Content Placeholder 4"/>
          <p:cNvPicPr>
            <a:picLocks noGrp="1" noChangeAspect="1"/>
          </p:cNvPicPr>
          <p:nvPr>
            <p:ph sz="half" idx="1"/>
          </p:nvPr>
        </p:nvPicPr>
        <p:blipFill>
          <a:blip r:embed="rId2"/>
          <a:stretch>
            <a:fillRect/>
          </a:stretch>
        </p:blipFill>
        <p:spPr>
          <a:xfrm>
            <a:off x="874131" y="1690688"/>
            <a:ext cx="2447925" cy="1866900"/>
          </a:xfrm>
          <a:prstGeom prst="rect">
            <a:avLst/>
          </a:prstGeom>
        </p:spPr>
      </p:pic>
      <p:sp>
        <p:nvSpPr>
          <p:cNvPr id="4" name="Content Placeholder 3"/>
          <p:cNvSpPr>
            <a:spLocks noGrp="1"/>
          </p:cNvSpPr>
          <p:nvPr>
            <p:ph sz="half" idx="2"/>
          </p:nvPr>
        </p:nvSpPr>
        <p:spPr/>
        <p:txBody>
          <a:bodyPr>
            <a:normAutofit/>
          </a:bodyPr>
          <a:lstStyle/>
          <a:p>
            <a:pPr marL="0" indent="0">
              <a:buNone/>
            </a:pPr>
            <a:endParaRPr lang="en-GB" sz="2000" dirty="0">
              <a:hlinkClick r:id="rId3"/>
            </a:endParaRPr>
          </a:p>
          <a:p>
            <a:pPr marL="0" indent="0">
              <a:buNone/>
            </a:pPr>
            <a:endParaRPr lang="en-GB" sz="2000" dirty="0">
              <a:hlinkClick r:id="rId3"/>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hlinkClick r:id="rId3"/>
              </a:rPr>
              <a:t>www.civilservicelearning.civilservice.gov.uk</a:t>
            </a: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latin typeface="Tahoma" panose="020B0604030504040204" pitchFamily="34" charset="0"/>
                <a:ea typeface="Tahoma" panose="020B0604030504040204" pitchFamily="34" charset="0"/>
                <a:cs typeface="Tahoma" panose="020B0604030504040204" pitchFamily="34" charset="0"/>
                <a:hlinkClick r:id="rId4"/>
              </a:rPr>
              <a:t>www.poalearning.org.uk</a:t>
            </a: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000" dirty="0"/>
          </a:p>
          <a:p>
            <a:pPr marL="0" indent="0">
              <a:buNone/>
            </a:pPr>
            <a:endParaRPr lang="en-GB" sz="2000" dirty="0"/>
          </a:p>
        </p:txBody>
      </p:sp>
      <p:pic>
        <p:nvPicPr>
          <p:cNvPr id="6" name="Picture 5"/>
          <p:cNvPicPr>
            <a:picLocks noChangeAspect="1"/>
          </p:cNvPicPr>
          <p:nvPr/>
        </p:nvPicPr>
        <p:blipFill>
          <a:blip r:embed="rId5"/>
          <a:stretch>
            <a:fillRect/>
          </a:stretch>
        </p:blipFill>
        <p:spPr>
          <a:xfrm>
            <a:off x="1178931" y="3733564"/>
            <a:ext cx="2143125" cy="2143125"/>
          </a:xfrm>
          <a:prstGeom prst="rect">
            <a:avLst/>
          </a:prstGeom>
        </p:spPr>
      </p:pic>
    </p:spTree>
    <p:extLst>
      <p:ext uri="{BB962C8B-B14F-4D97-AF65-F5344CB8AC3E}">
        <p14:creationId xmlns:p14="http://schemas.microsoft.com/office/powerpoint/2010/main" val="72109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1" ma:contentTypeDescription="Create a new document." ma:contentTypeScope="" ma:versionID="1c0feae27ab890eaee1ab8daa47d92af">
  <xsd:schema xmlns:xsd="http://www.w3.org/2001/XMLSchema" xmlns:xs="http://www.w3.org/2001/XMLSchema" xmlns:p="http://schemas.microsoft.com/office/2006/metadata/properties" xmlns:ns3="07eca7b1-41cf-405d-ab9b-9852a2089dc6" xmlns:ns4="eba624c0-40c3-4cca-abda-92d66bdf49ec" targetNamespace="http://schemas.microsoft.com/office/2006/metadata/properties" ma:root="true" ma:fieldsID="297a0d34f6077cc592e179db6a1c84ee" ns3:_="" ns4:_="">
    <xsd:import namespace="07eca7b1-41cf-405d-ab9b-9852a2089dc6"/>
    <xsd:import namespace="eba624c0-40c3-4cca-abda-92d66bdf49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34A91-474F-4FF5-8D79-1EB6E0193FA1}">
  <ds:schemaRefs>
    <ds:schemaRef ds:uri="http://purl.org/dc/elements/1.1/"/>
    <ds:schemaRef ds:uri="http://schemas.microsoft.com/office/2006/metadata/properties"/>
    <ds:schemaRef ds:uri="http://schemas.microsoft.com/office/2006/documentManagement/types"/>
    <ds:schemaRef ds:uri="http://purl.org/dc/terms/"/>
    <ds:schemaRef ds:uri="eba624c0-40c3-4cca-abda-92d66bdf49ec"/>
    <ds:schemaRef ds:uri="http://purl.org/dc/dcmitype/"/>
    <ds:schemaRef ds:uri="http://schemas.microsoft.com/office/infopath/2007/PartnerControls"/>
    <ds:schemaRef ds:uri="http://schemas.openxmlformats.org/package/2006/metadata/core-properties"/>
    <ds:schemaRef ds:uri="07eca7b1-41cf-405d-ab9b-9852a2089dc6"/>
    <ds:schemaRef ds:uri="http://www.w3.org/XML/1998/namespace"/>
  </ds:schemaRefs>
</ds:datastoreItem>
</file>

<file path=customXml/itemProps2.xml><?xml version="1.0" encoding="utf-8"?>
<ds:datastoreItem xmlns:ds="http://schemas.openxmlformats.org/officeDocument/2006/customXml" ds:itemID="{7D640D73-6C85-49B4-9E50-0E8078F0BBA2}">
  <ds:schemaRefs>
    <ds:schemaRef ds:uri="http://schemas.microsoft.com/sharepoint/v3/contenttype/forms"/>
  </ds:schemaRefs>
</ds:datastoreItem>
</file>

<file path=customXml/itemProps3.xml><?xml version="1.0" encoding="utf-8"?>
<ds:datastoreItem xmlns:ds="http://schemas.openxmlformats.org/officeDocument/2006/customXml" ds:itemID="{433619AE-E7CF-463D-B7A2-CB152F760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ca7b1-41cf-405d-ab9b-9852a2089dc6"/>
    <ds:schemaRef ds:uri="eba624c0-40c3-4cca-abda-92d66bdf4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TotalTime>
  <Words>510</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Tahoma</vt:lpstr>
      <vt:lpstr>Wingdings</vt:lpstr>
      <vt:lpstr>Office Theme</vt:lpstr>
      <vt:lpstr>In Self-Isolation? Struggling with the situation?</vt:lpstr>
      <vt:lpstr>Please remember PAM….. </vt:lpstr>
      <vt:lpstr>Our very own charity are there to help too…</vt:lpstr>
      <vt:lpstr>What about Mindful Breathing?</vt:lpstr>
      <vt:lpstr>Why not think about some mindfulness colouring? There are loads of free resources online!</vt:lpstr>
      <vt:lpstr>Could you download a free Mindfulness App? These are the top 5, but there are plenty more available</vt:lpstr>
      <vt:lpstr>There are charities that understand….</vt:lpstr>
      <vt:lpstr>Have you had to become a teacher?....</vt:lpstr>
      <vt:lpstr>Keep your mind active – learn something new</vt:lpstr>
      <vt:lpstr>What are we doing locally?</vt:lpstr>
    </vt:vector>
  </TitlesOfParts>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HRBP COVID Update  27th March 2020</dc:title>
  <dc:creator>Edden, Louise [HMPS]</dc:creator>
  <cp:lastModifiedBy>Rostron, Caroline</cp:lastModifiedBy>
  <cp:revision>15</cp:revision>
  <dcterms:created xsi:type="dcterms:W3CDTF">2020-03-26T20:03:52Z</dcterms:created>
  <dcterms:modified xsi:type="dcterms:W3CDTF">2020-04-07T11:46:20Z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