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8" d="100"/>
          <a:sy n="98" d="100"/>
        </p:scale>
        <p:origin x="420" y="7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00A9-7C9D-4B77-8451-38835544A35B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BFB-847F-4DE1-8384-DFFD69F28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191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00A9-7C9D-4B77-8451-38835544A35B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BFB-847F-4DE1-8384-DFFD69F28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13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00A9-7C9D-4B77-8451-38835544A35B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BFB-847F-4DE1-8384-DFFD69F28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00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00A9-7C9D-4B77-8451-38835544A35B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BFB-847F-4DE1-8384-DFFD69F28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963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00A9-7C9D-4B77-8451-38835544A35B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BFB-847F-4DE1-8384-DFFD69F28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380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00A9-7C9D-4B77-8451-38835544A35B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BFB-847F-4DE1-8384-DFFD69F28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4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00A9-7C9D-4B77-8451-38835544A35B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BFB-847F-4DE1-8384-DFFD69F28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254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00A9-7C9D-4B77-8451-38835544A35B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BFB-847F-4DE1-8384-DFFD69F28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108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00A9-7C9D-4B77-8451-38835544A35B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BFB-847F-4DE1-8384-DFFD69F28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04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00A9-7C9D-4B77-8451-38835544A35B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BFB-847F-4DE1-8384-DFFD69F28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73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00A9-7C9D-4B77-8451-38835544A35B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CBBFB-847F-4DE1-8384-DFFD69F28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03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200A9-7C9D-4B77-8451-38835544A35B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CBBFB-847F-4DE1-8384-DFFD69F280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502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059605" y="184237"/>
            <a:ext cx="5596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i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Encouraging co-operation and compliance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3649" y="673070"/>
            <a:ext cx="4416881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People need a clear understanding of the issue and the actions required </a:t>
            </a:r>
            <a:endParaRPr lang="en-GB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7685" y="1066100"/>
            <a:ext cx="4416882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Provide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clear explanations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(particularly ‘why’ as well as ‘what’ changes/decisions have been made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), in multiple languages, and suitable for those with learning difficulties also.  Information is the best way to fight fear.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simple language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visual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imagery/infographics.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Deliver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instructions verbally and in writing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(such as by staff, prison radio, mentors).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Balance tone and content of communications to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convey seriousness but try not to trigger too much anxiety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as this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may distract and impede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understanding.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Review and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check understanding and behaviour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periodically to identify issues and adapt strategies accordingly.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Explain that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instructions apply to everyone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Explain range of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measures in place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(e.g. how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they can access medication, arrangements for food and  visitors,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plans for unpaid work).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There will also need to be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good support and communications with staff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, so they can respond to queries without feeling overwhelmed and overly anxious themselves.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3647" y="4424939"/>
            <a:ext cx="4416883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100" dirty="0"/>
              <a:t>People need to understand how this change/decision relates to them specifically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7685" y="4890224"/>
            <a:ext cx="441688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Make communications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meaningful and tailored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to residents or staff, by covering the issues that are important to them.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Explain existing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channels for questions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about issues that may not be covered in wider communications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Use staff knowledge of residents’ needs to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tailor further conversations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in person if needed (e.g. those who are especially anxious, or have difficulty understanding written notices).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4011" y="6213551"/>
            <a:ext cx="4416882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100" dirty="0"/>
              <a:t>People need to remember the information/action needed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7301" y="6463071"/>
            <a:ext cx="440496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frequent reminders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, such as prompts and posters.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images and words that are associated with the desired behaviour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95354" y="768548"/>
            <a:ext cx="3943158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100" dirty="0"/>
              <a:t>People need to feel included in the decision (‘done with, not to’)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95353" y="2913006"/>
            <a:ext cx="3943159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100" dirty="0"/>
              <a:t>People are more likely to repeat behaviour that is reinforced (punitive approaches are not particularly effective at changing behaviour, whereas reinforcement works better)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7184" y="7094149"/>
            <a:ext cx="4416882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100" dirty="0"/>
              <a:t>People need to understand the value of the behaviour/change, and trust that this is important, and that they have agency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2429" y="7555950"/>
            <a:ext cx="442163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Focus on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here and now benefits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to the recipient that come from cooperation/specific desired behaviours.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Explain the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rationale/evidence underpinning decisions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/changes.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Explain how changes are intended to bring about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positive outcomes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for all.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language that signifies what this behaviour/cooperation says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about the person (e.g. someone who cares about the wellbeing of others, who is committed to protecting everyone around them as well as themselves and so on).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trusted messenger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(s) (e.g. prisoner councils, head of healthcare, reference to advice coming from Chief Medical Officer,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staff member or team who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might have particular credibility).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Demonstrate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understanding and empathy about the impact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this is having on the person.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Explain what is being done to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make things easier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/mitigate the negative impact,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Enhance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feelings of agency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– i.e. explain the power/significance of their actions and contributions in helping manage this/respond effectively (and protect the more vulnerable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), and helping people make balanced decisions about risk.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67699" y="1264958"/>
            <a:ext cx="3970813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Provide opportunities for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consultation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councils, peer group or forums to inform changes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and say this has been done.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Provide avenues (and named people) to direct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to and seek clarification from.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Encourage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discussion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about doubts/concerns.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Investigate non-compliance of individuals through discussion to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identify barriers and collaboratively try to overcome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67699" y="3692290"/>
            <a:ext cx="397081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Provide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incentives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Reward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cooperation (verbal reinforcement can be very powerful, especially when it is personalised, comes from someone trusted/respected, and is immediate and frequent),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Comment on and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reinforce success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being made (e.g. lack of infection spreading)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Make a point to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check if responses to staff or the people in our care are slipping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into being punitive (and course correct if this happens).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Reinforce, remind and appreciate frequently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(this will be especially important as time goes on, and is as important for the ‘little things’ as the ‘big things’).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Say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‘thank you’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often.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95353" y="6234244"/>
            <a:ext cx="3943159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100" dirty="0"/>
              <a:t>People need to be able to do the required behaviour and for this to be as easy as possible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67699" y="6711742"/>
            <a:ext cx="397081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Describe the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facilities provided and plans to maintain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these.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Make the task/required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actions as simple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as possible (e.g. ‘catch it, kill it, bin it’; sanitizer access).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Pre-empt barriers and solutions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to these (use councils or peer forums to help inform this).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Plan for </a:t>
            </a:r>
            <a:r>
              <a:rPr lang="en-GB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in-cell/in-room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to keep people active and reduce boredom (e.g. exercise guides,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access to TVs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and radios,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educations workbooks, books, CDs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and DVDs, prison radio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distraction box activities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and so on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95351" y="8623901"/>
            <a:ext cx="3943159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100" dirty="0"/>
              <a:t>People who actively intend to behave in a certain way are more motivated/committed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395351" y="9126183"/>
            <a:ext cx="394315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Prompt people to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actively plan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their time in advance, and identify how to overcome obstacles (e.g. what to do if soap runs out, activities to manage boredom).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sign up/commitment sheets/compacts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Use forums to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share and promote intentions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and goals.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67699" y="10305208"/>
            <a:ext cx="3970811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100" dirty="0"/>
              <a:t>People are strongly influenced by the behaviour of others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349417" y="10747304"/>
            <a:ext cx="3989094" cy="1790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Use the influence of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social norms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- point out that most others are doing the behaviour (that this is the norm, in prison and in the community – as an example for hand washing and self-isolation).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peer influence to champion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messages about cooperation.</a:t>
            </a:r>
          </a:p>
          <a:p>
            <a:pPr marL="171450" lvl="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councils or mentors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to draft messages.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Seek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help from the families and friends of the people in our care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to support the actions being taken/advice being given (make sure they are communicated with too).</a:t>
            </a: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4800600" y="729617"/>
            <a:ext cx="29081" cy="116275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62429" y="11334609"/>
            <a:ext cx="4421637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 b="1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100" dirty="0"/>
              <a:t>People need to feel treated respectfully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62429" y="11598919"/>
            <a:ext cx="44181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courteous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language/terms.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Say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‘please’ and ‘thank you’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often.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Show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empathy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for impact of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changes/decisions, and treating people’s fears seriously (even if they seem illogical or trivial).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Communicate in a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timely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way.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collaborative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rather than controlling language. </a:t>
            </a: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3984" y="2346368"/>
            <a:ext cx="493819" cy="10973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698" y="5279235"/>
            <a:ext cx="493819" cy="10973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322" y="6714329"/>
            <a:ext cx="493819" cy="109738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131" y="9114197"/>
            <a:ext cx="493819" cy="109738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131" y="12068278"/>
            <a:ext cx="493819" cy="109738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29681" y="1691553"/>
            <a:ext cx="493819" cy="109738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15140" y="4200807"/>
            <a:ext cx="493819" cy="109738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15140" y="7460876"/>
            <a:ext cx="493819" cy="109738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15140" y="9447716"/>
            <a:ext cx="493819" cy="109738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06950" y="11090887"/>
            <a:ext cx="493819" cy="10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9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1015</Words>
  <Application>Microsoft Office PowerPoint</Application>
  <PresentationFormat>A3 Paper (297x420 mm)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MOJ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Baxter, Lydia [HMPS]</dc:creator>
  <cp:lastModifiedBy>Howard, Flora [NOMS]</cp:lastModifiedBy>
  <cp:revision>13</cp:revision>
  <dcterms:created xsi:type="dcterms:W3CDTF">2020-03-19T11:22:27Z</dcterms:created>
  <dcterms:modified xsi:type="dcterms:W3CDTF">2020-03-20T14:28:48Z</dcterms:modified>
</cp:coreProperties>
</file>