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9601200" cy="12801600" type="A3"/>
  <p:notesSz cx="6858000" cy="9144000"/>
  <p:defaultTextStyle>
    <a:defPPr>
      <a:defRPr lang="en-US"/>
    </a:defPPr>
    <a:lvl1pPr marL="0" algn="l" defTabSz="1075334" rtl="0" eaLnBrk="1" latinLnBrk="0" hangingPunct="1">
      <a:defRPr sz="2117" kern="1200">
        <a:solidFill>
          <a:schemeClr val="tx1"/>
        </a:solidFill>
        <a:latin typeface="+mn-lt"/>
        <a:ea typeface="+mn-ea"/>
        <a:cs typeface="+mn-cs"/>
      </a:defRPr>
    </a:lvl1pPr>
    <a:lvl2pPr marL="537667" algn="l" defTabSz="1075334" rtl="0" eaLnBrk="1" latinLnBrk="0" hangingPunct="1">
      <a:defRPr sz="2117" kern="1200">
        <a:solidFill>
          <a:schemeClr val="tx1"/>
        </a:solidFill>
        <a:latin typeface="+mn-lt"/>
        <a:ea typeface="+mn-ea"/>
        <a:cs typeface="+mn-cs"/>
      </a:defRPr>
    </a:lvl2pPr>
    <a:lvl3pPr marL="1075334" algn="l" defTabSz="1075334" rtl="0" eaLnBrk="1" latinLnBrk="0" hangingPunct="1">
      <a:defRPr sz="2117" kern="1200">
        <a:solidFill>
          <a:schemeClr val="tx1"/>
        </a:solidFill>
        <a:latin typeface="+mn-lt"/>
        <a:ea typeface="+mn-ea"/>
        <a:cs typeface="+mn-cs"/>
      </a:defRPr>
    </a:lvl3pPr>
    <a:lvl4pPr marL="1613002" algn="l" defTabSz="1075334" rtl="0" eaLnBrk="1" latinLnBrk="0" hangingPunct="1">
      <a:defRPr sz="2117" kern="1200">
        <a:solidFill>
          <a:schemeClr val="tx1"/>
        </a:solidFill>
        <a:latin typeface="+mn-lt"/>
        <a:ea typeface="+mn-ea"/>
        <a:cs typeface="+mn-cs"/>
      </a:defRPr>
    </a:lvl4pPr>
    <a:lvl5pPr marL="2150669" algn="l" defTabSz="1075334" rtl="0" eaLnBrk="1" latinLnBrk="0" hangingPunct="1">
      <a:defRPr sz="2117" kern="1200">
        <a:solidFill>
          <a:schemeClr val="tx1"/>
        </a:solidFill>
        <a:latin typeface="+mn-lt"/>
        <a:ea typeface="+mn-ea"/>
        <a:cs typeface="+mn-cs"/>
      </a:defRPr>
    </a:lvl5pPr>
    <a:lvl6pPr marL="2688336" algn="l" defTabSz="1075334" rtl="0" eaLnBrk="1" latinLnBrk="0" hangingPunct="1">
      <a:defRPr sz="2117" kern="1200">
        <a:solidFill>
          <a:schemeClr val="tx1"/>
        </a:solidFill>
        <a:latin typeface="+mn-lt"/>
        <a:ea typeface="+mn-ea"/>
        <a:cs typeface="+mn-cs"/>
      </a:defRPr>
    </a:lvl6pPr>
    <a:lvl7pPr marL="3226003" algn="l" defTabSz="1075334" rtl="0" eaLnBrk="1" latinLnBrk="0" hangingPunct="1">
      <a:defRPr sz="2117" kern="1200">
        <a:solidFill>
          <a:schemeClr val="tx1"/>
        </a:solidFill>
        <a:latin typeface="+mn-lt"/>
        <a:ea typeface="+mn-ea"/>
        <a:cs typeface="+mn-cs"/>
      </a:defRPr>
    </a:lvl7pPr>
    <a:lvl8pPr marL="3763670" algn="l" defTabSz="1075334" rtl="0" eaLnBrk="1" latinLnBrk="0" hangingPunct="1">
      <a:defRPr sz="2117" kern="1200">
        <a:solidFill>
          <a:schemeClr val="tx1"/>
        </a:solidFill>
        <a:latin typeface="+mn-lt"/>
        <a:ea typeface="+mn-ea"/>
        <a:cs typeface="+mn-cs"/>
      </a:defRPr>
    </a:lvl8pPr>
    <a:lvl9pPr marL="4301338" algn="l" defTabSz="1075334" rtl="0" eaLnBrk="1" latinLnBrk="0" hangingPunct="1">
      <a:defRPr sz="2117"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32" userDrawn="1">
          <p15:clr>
            <a:srgbClr val="A4A3A4"/>
          </p15:clr>
        </p15:guide>
        <p15:guide id="2" pos="302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84" d="100"/>
          <a:sy n="84" d="100"/>
        </p:scale>
        <p:origin x="858" y="-3666"/>
      </p:cViewPr>
      <p:guideLst>
        <p:guide orient="horz" pos="4032"/>
        <p:guide pos="302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20090" y="2095078"/>
            <a:ext cx="8161020" cy="4456853"/>
          </a:xfrm>
        </p:spPr>
        <p:txBody>
          <a:bodyPr anchor="b"/>
          <a:lstStyle>
            <a:lvl1pPr algn="ctr">
              <a:defRPr sz="6300"/>
            </a:lvl1pPr>
          </a:lstStyle>
          <a:p>
            <a:r>
              <a:rPr lang="en-US" smtClean="0"/>
              <a:t>Click to edit Master title style</a:t>
            </a:r>
            <a:endParaRPr lang="en-US" dirty="0"/>
          </a:p>
        </p:txBody>
      </p:sp>
      <p:sp>
        <p:nvSpPr>
          <p:cNvPr id="3" name="Subtitle 2"/>
          <p:cNvSpPr>
            <a:spLocks noGrp="1"/>
          </p:cNvSpPr>
          <p:nvPr>
            <p:ph type="subTitle" idx="1"/>
          </p:nvPr>
        </p:nvSpPr>
        <p:spPr>
          <a:xfrm>
            <a:off x="1200150" y="6723804"/>
            <a:ext cx="7200900" cy="3090756"/>
          </a:xfrm>
        </p:spPr>
        <p:txBody>
          <a:bodyPr/>
          <a:lstStyle>
            <a:lvl1pPr marL="0" indent="0" algn="ctr">
              <a:buNone/>
              <a:defRPr sz="2520"/>
            </a:lvl1pPr>
            <a:lvl2pPr marL="480060" indent="0" algn="ctr">
              <a:buNone/>
              <a:defRPr sz="2100"/>
            </a:lvl2pPr>
            <a:lvl3pPr marL="960120" indent="0" algn="ctr">
              <a:buNone/>
              <a:defRPr sz="1890"/>
            </a:lvl3pPr>
            <a:lvl4pPr marL="1440180" indent="0" algn="ctr">
              <a:buNone/>
              <a:defRPr sz="1680"/>
            </a:lvl4pPr>
            <a:lvl5pPr marL="1920240" indent="0" algn="ctr">
              <a:buNone/>
              <a:defRPr sz="1680"/>
            </a:lvl5pPr>
            <a:lvl6pPr marL="2400300" indent="0" algn="ctr">
              <a:buNone/>
              <a:defRPr sz="1680"/>
            </a:lvl6pPr>
            <a:lvl7pPr marL="2880360" indent="0" algn="ctr">
              <a:buNone/>
              <a:defRPr sz="1680"/>
            </a:lvl7pPr>
            <a:lvl8pPr marL="3360420" indent="0" algn="ctr">
              <a:buNone/>
              <a:defRPr sz="1680"/>
            </a:lvl8pPr>
            <a:lvl9pPr marL="3840480" indent="0" algn="ctr">
              <a:buNone/>
              <a:defRPr sz="168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38200A9-7C9D-4B77-8451-38835544A35B}" type="datetimeFigureOut">
              <a:rPr lang="en-GB" smtClean="0"/>
              <a:t>20/03/2020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94CBBFB-847F-4DE1-8384-DFFD69F280DA}" type="slidenum">
              <a:rPr lang="en-GB" smtClean="0"/>
              <a:t>‹#›</a:t>
            </a:fld>
            <a:endParaRPr lang="en-GB"/>
          </a:p>
        </p:txBody>
      </p:sp>
    </p:spTree>
    <p:extLst>
      <p:ext uri="{BB962C8B-B14F-4D97-AF65-F5344CB8AC3E}">
        <p14:creationId xmlns:p14="http://schemas.microsoft.com/office/powerpoint/2010/main" val="18661916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38200A9-7C9D-4B77-8451-38835544A35B}" type="datetimeFigureOut">
              <a:rPr lang="en-GB" smtClean="0"/>
              <a:t>20/03/2020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94CBBFB-847F-4DE1-8384-DFFD69F280DA}" type="slidenum">
              <a:rPr lang="en-GB" smtClean="0"/>
              <a:t>‹#›</a:t>
            </a:fld>
            <a:endParaRPr lang="en-GB"/>
          </a:p>
        </p:txBody>
      </p:sp>
    </p:spTree>
    <p:extLst>
      <p:ext uri="{BB962C8B-B14F-4D97-AF65-F5344CB8AC3E}">
        <p14:creationId xmlns:p14="http://schemas.microsoft.com/office/powerpoint/2010/main" val="23801300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0859" y="681567"/>
            <a:ext cx="2070259" cy="1084876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60083" y="681567"/>
            <a:ext cx="6090761" cy="1084876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38200A9-7C9D-4B77-8451-38835544A35B}" type="datetimeFigureOut">
              <a:rPr lang="en-GB" smtClean="0"/>
              <a:t>20/03/2020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94CBBFB-847F-4DE1-8384-DFFD69F280DA}" type="slidenum">
              <a:rPr lang="en-GB" smtClean="0"/>
              <a:t>‹#›</a:t>
            </a:fld>
            <a:endParaRPr lang="en-GB"/>
          </a:p>
        </p:txBody>
      </p:sp>
    </p:spTree>
    <p:extLst>
      <p:ext uri="{BB962C8B-B14F-4D97-AF65-F5344CB8AC3E}">
        <p14:creationId xmlns:p14="http://schemas.microsoft.com/office/powerpoint/2010/main" val="2365009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38200A9-7C9D-4B77-8451-38835544A35B}" type="datetimeFigureOut">
              <a:rPr lang="en-GB" smtClean="0"/>
              <a:t>20/03/2020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94CBBFB-847F-4DE1-8384-DFFD69F280DA}" type="slidenum">
              <a:rPr lang="en-GB" smtClean="0"/>
              <a:t>‹#›</a:t>
            </a:fld>
            <a:endParaRPr lang="en-GB"/>
          </a:p>
        </p:txBody>
      </p:sp>
    </p:spTree>
    <p:extLst>
      <p:ext uri="{BB962C8B-B14F-4D97-AF65-F5344CB8AC3E}">
        <p14:creationId xmlns:p14="http://schemas.microsoft.com/office/powerpoint/2010/main" val="8609633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55082" y="3191514"/>
            <a:ext cx="8281035" cy="5325109"/>
          </a:xfrm>
        </p:spPr>
        <p:txBody>
          <a:bodyPr anchor="b"/>
          <a:lstStyle>
            <a:lvl1pPr>
              <a:defRPr sz="6300"/>
            </a:lvl1pPr>
          </a:lstStyle>
          <a:p>
            <a:r>
              <a:rPr lang="en-US" smtClean="0"/>
              <a:t>Click to edit Master title style</a:t>
            </a:r>
            <a:endParaRPr lang="en-US" dirty="0"/>
          </a:p>
        </p:txBody>
      </p:sp>
      <p:sp>
        <p:nvSpPr>
          <p:cNvPr id="3" name="Text Placeholder 2"/>
          <p:cNvSpPr>
            <a:spLocks noGrp="1"/>
          </p:cNvSpPr>
          <p:nvPr>
            <p:ph type="body" idx="1"/>
          </p:nvPr>
        </p:nvSpPr>
        <p:spPr>
          <a:xfrm>
            <a:off x="655082" y="8567000"/>
            <a:ext cx="8281035" cy="2800349"/>
          </a:xfrm>
        </p:spPr>
        <p:txBody>
          <a:bodyPr/>
          <a:lstStyle>
            <a:lvl1pPr marL="0" indent="0">
              <a:buNone/>
              <a:defRPr sz="2520">
                <a:solidFill>
                  <a:schemeClr val="tx1"/>
                </a:solidFill>
              </a:defRPr>
            </a:lvl1pPr>
            <a:lvl2pPr marL="480060" indent="0">
              <a:buNone/>
              <a:defRPr sz="2100">
                <a:solidFill>
                  <a:schemeClr val="tx1">
                    <a:tint val="75000"/>
                  </a:schemeClr>
                </a:solidFill>
              </a:defRPr>
            </a:lvl2pPr>
            <a:lvl3pPr marL="960120" indent="0">
              <a:buNone/>
              <a:defRPr sz="1890">
                <a:solidFill>
                  <a:schemeClr val="tx1">
                    <a:tint val="75000"/>
                  </a:schemeClr>
                </a:solidFill>
              </a:defRPr>
            </a:lvl3pPr>
            <a:lvl4pPr marL="1440180" indent="0">
              <a:buNone/>
              <a:defRPr sz="1680">
                <a:solidFill>
                  <a:schemeClr val="tx1">
                    <a:tint val="75000"/>
                  </a:schemeClr>
                </a:solidFill>
              </a:defRPr>
            </a:lvl4pPr>
            <a:lvl5pPr marL="1920240" indent="0">
              <a:buNone/>
              <a:defRPr sz="1680">
                <a:solidFill>
                  <a:schemeClr val="tx1">
                    <a:tint val="75000"/>
                  </a:schemeClr>
                </a:solidFill>
              </a:defRPr>
            </a:lvl5pPr>
            <a:lvl6pPr marL="2400300" indent="0">
              <a:buNone/>
              <a:defRPr sz="1680">
                <a:solidFill>
                  <a:schemeClr val="tx1">
                    <a:tint val="75000"/>
                  </a:schemeClr>
                </a:solidFill>
              </a:defRPr>
            </a:lvl6pPr>
            <a:lvl7pPr marL="2880360" indent="0">
              <a:buNone/>
              <a:defRPr sz="1680">
                <a:solidFill>
                  <a:schemeClr val="tx1">
                    <a:tint val="75000"/>
                  </a:schemeClr>
                </a:solidFill>
              </a:defRPr>
            </a:lvl7pPr>
            <a:lvl8pPr marL="3360420" indent="0">
              <a:buNone/>
              <a:defRPr sz="1680">
                <a:solidFill>
                  <a:schemeClr val="tx1">
                    <a:tint val="75000"/>
                  </a:schemeClr>
                </a:solidFill>
              </a:defRPr>
            </a:lvl8pPr>
            <a:lvl9pPr marL="3840480" indent="0">
              <a:buNone/>
              <a:defRPr sz="168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38200A9-7C9D-4B77-8451-38835544A35B}" type="datetimeFigureOut">
              <a:rPr lang="en-GB" smtClean="0"/>
              <a:t>20/03/2020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94CBBFB-847F-4DE1-8384-DFFD69F280DA}" type="slidenum">
              <a:rPr lang="en-GB" smtClean="0"/>
              <a:t>‹#›</a:t>
            </a:fld>
            <a:endParaRPr lang="en-GB"/>
          </a:p>
        </p:txBody>
      </p:sp>
    </p:spTree>
    <p:extLst>
      <p:ext uri="{BB962C8B-B14F-4D97-AF65-F5344CB8AC3E}">
        <p14:creationId xmlns:p14="http://schemas.microsoft.com/office/powerpoint/2010/main" val="39433801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60083" y="3407833"/>
            <a:ext cx="4080510" cy="812249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860608" y="3407833"/>
            <a:ext cx="4080510" cy="812249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38200A9-7C9D-4B77-8451-38835544A35B}" type="datetimeFigureOut">
              <a:rPr lang="en-GB" smtClean="0"/>
              <a:t>20/03/2020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94CBBFB-847F-4DE1-8384-DFFD69F280DA}" type="slidenum">
              <a:rPr lang="en-GB" smtClean="0"/>
              <a:t>‹#›</a:t>
            </a:fld>
            <a:endParaRPr lang="en-GB"/>
          </a:p>
        </p:txBody>
      </p:sp>
    </p:spTree>
    <p:extLst>
      <p:ext uri="{BB962C8B-B14F-4D97-AF65-F5344CB8AC3E}">
        <p14:creationId xmlns:p14="http://schemas.microsoft.com/office/powerpoint/2010/main" val="36894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61333" y="681570"/>
            <a:ext cx="8281035" cy="2474384"/>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61334" y="3138171"/>
            <a:ext cx="4061757" cy="1537969"/>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en-US" smtClean="0"/>
              <a:t>Click to edit Master text styles</a:t>
            </a:r>
          </a:p>
        </p:txBody>
      </p:sp>
      <p:sp>
        <p:nvSpPr>
          <p:cNvPr id="4" name="Content Placeholder 3"/>
          <p:cNvSpPr>
            <a:spLocks noGrp="1"/>
          </p:cNvSpPr>
          <p:nvPr>
            <p:ph sz="half" idx="2"/>
          </p:nvPr>
        </p:nvSpPr>
        <p:spPr>
          <a:xfrm>
            <a:off x="661334" y="4676140"/>
            <a:ext cx="4061757" cy="687789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860608" y="3138171"/>
            <a:ext cx="4081761" cy="1537969"/>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en-US" smtClean="0"/>
              <a:t>Click to edit Master text styles</a:t>
            </a:r>
          </a:p>
        </p:txBody>
      </p:sp>
      <p:sp>
        <p:nvSpPr>
          <p:cNvPr id="6" name="Content Placeholder 5"/>
          <p:cNvSpPr>
            <a:spLocks noGrp="1"/>
          </p:cNvSpPr>
          <p:nvPr>
            <p:ph sz="quarter" idx="4"/>
          </p:nvPr>
        </p:nvSpPr>
        <p:spPr>
          <a:xfrm>
            <a:off x="4860608" y="4676140"/>
            <a:ext cx="4081761" cy="687789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38200A9-7C9D-4B77-8451-38835544A35B}" type="datetimeFigureOut">
              <a:rPr lang="en-GB" smtClean="0"/>
              <a:t>20/03/2020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94CBBFB-847F-4DE1-8384-DFFD69F280DA}" type="slidenum">
              <a:rPr lang="en-GB" smtClean="0"/>
              <a:t>‹#›</a:t>
            </a:fld>
            <a:endParaRPr lang="en-GB"/>
          </a:p>
        </p:txBody>
      </p:sp>
    </p:spTree>
    <p:extLst>
      <p:ext uri="{BB962C8B-B14F-4D97-AF65-F5344CB8AC3E}">
        <p14:creationId xmlns:p14="http://schemas.microsoft.com/office/powerpoint/2010/main" val="36672547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38200A9-7C9D-4B77-8451-38835544A35B}" type="datetimeFigureOut">
              <a:rPr lang="en-GB" smtClean="0"/>
              <a:t>20/03/2020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94CBBFB-847F-4DE1-8384-DFFD69F280DA}" type="slidenum">
              <a:rPr lang="en-GB" smtClean="0"/>
              <a:t>‹#›</a:t>
            </a:fld>
            <a:endParaRPr lang="en-GB"/>
          </a:p>
        </p:txBody>
      </p:sp>
    </p:spTree>
    <p:extLst>
      <p:ext uri="{BB962C8B-B14F-4D97-AF65-F5344CB8AC3E}">
        <p14:creationId xmlns:p14="http://schemas.microsoft.com/office/powerpoint/2010/main" val="1212108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8200A9-7C9D-4B77-8451-38835544A35B}" type="datetimeFigureOut">
              <a:rPr lang="en-GB" smtClean="0"/>
              <a:t>20/03/2020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94CBBFB-847F-4DE1-8384-DFFD69F280DA}" type="slidenum">
              <a:rPr lang="en-GB" smtClean="0"/>
              <a:t>‹#›</a:t>
            </a:fld>
            <a:endParaRPr lang="en-GB"/>
          </a:p>
        </p:txBody>
      </p:sp>
    </p:spTree>
    <p:extLst>
      <p:ext uri="{BB962C8B-B14F-4D97-AF65-F5344CB8AC3E}">
        <p14:creationId xmlns:p14="http://schemas.microsoft.com/office/powerpoint/2010/main" val="4181049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1333" y="853440"/>
            <a:ext cx="3096637" cy="2987040"/>
          </a:xfrm>
        </p:spPr>
        <p:txBody>
          <a:bodyPr anchor="b"/>
          <a:lstStyle>
            <a:lvl1pPr>
              <a:defRPr sz="3360"/>
            </a:lvl1pPr>
          </a:lstStyle>
          <a:p>
            <a:r>
              <a:rPr lang="en-US" smtClean="0"/>
              <a:t>Click to edit Master title style</a:t>
            </a:r>
            <a:endParaRPr lang="en-US" dirty="0"/>
          </a:p>
        </p:txBody>
      </p:sp>
      <p:sp>
        <p:nvSpPr>
          <p:cNvPr id="3" name="Content Placeholder 2"/>
          <p:cNvSpPr>
            <a:spLocks noGrp="1"/>
          </p:cNvSpPr>
          <p:nvPr>
            <p:ph idx="1"/>
          </p:nvPr>
        </p:nvSpPr>
        <p:spPr>
          <a:xfrm>
            <a:off x="4081760" y="1843196"/>
            <a:ext cx="4860608" cy="9097433"/>
          </a:xfrm>
        </p:spPr>
        <p:txBody>
          <a:bodyPr/>
          <a:lstStyle>
            <a:lvl1pPr>
              <a:defRPr sz="3360"/>
            </a:lvl1pPr>
            <a:lvl2pPr>
              <a:defRPr sz="2940"/>
            </a:lvl2pPr>
            <a:lvl3pPr>
              <a:defRPr sz="252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61333" y="3840480"/>
            <a:ext cx="3096637" cy="7114964"/>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8200A9-7C9D-4B77-8451-38835544A35B}" type="datetimeFigureOut">
              <a:rPr lang="en-GB" smtClean="0"/>
              <a:t>20/03/2020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94CBBFB-847F-4DE1-8384-DFFD69F280DA}" type="slidenum">
              <a:rPr lang="en-GB" smtClean="0"/>
              <a:t>‹#›</a:t>
            </a:fld>
            <a:endParaRPr lang="en-GB"/>
          </a:p>
        </p:txBody>
      </p:sp>
    </p:spTree>
    <p:extLst>
      <p:ext uri="{BB962C8B-B14F-4D97-AF65-F5344CB8AC3E}">
        <p14:creationId xmlns:p14="http://schemas.microsoft.com/office/powerpoint/2010/main" val="9937385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1333" y="853440"/>
            <a:ext cx="3096637" cy="2987040"/>
          </a:xfrm>
        </p:spPr>
        <p:txBody>
          <a:bodyPr anchor="b"/>
          <a:lstStyle>
            <a:lvl1pPr>
              <a:defRPr sz="336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081760" y="1843196"/>
            <a:ext cx="4860608" cy="9097433"/>
          </a:xfrm>
        </p:spPr>
        <p:txBody>
          <a:bodyPr anchor="t"/>
          <a:lstStyle>
            <a:lvl1pPr marL="0" indent="0">
              <a:buNone/>
              <a:defRPr sz="3360"/>
            </a:lvl1pPr>
            <a:lvl2pPr marL="480060" indent="0">
              <a:buNone/>
              <a:defRPr sz="2940"/>
            </a:lvl2pPr>
            <a:lvl3pPr marL="960120" indent="0">
              <a:buNone/>
              <a:defRPr sz="2520"/>
            </a:lvl3pPr>
            <a:lvl4pPr marL="1440180" indent="0">
              <a:buNone/>
              <a:defRPr sz="2100"/>
            </a:lvl4pPr>
            <a:lvl5pPr marL="1920240" indent="0">
              <a:buNone/>
              <a:defRPr sz="2100"/>
            </a:lvl5pPr>
            <a:lvl6pPr marL="2400300" indent="0">
              <a:buNone/>
              <a:defRPr sz="2100"/>
            </a:lvl6pPr>
            <a:lvl7pPr marL="2880360" indent="0">
              <a:buNone/>
              <a:defRPr sz="2100"/>
            </a:lvl7pPr>
            <a:lvl8pPr marL="3360420" indent="0">
              <a:buNone/>
              <a:defRPr sz="2100"/>
            </a:lvl8pPr>
            <a:lvl9pPr marL="3840480" indent="0">
              <a:buNone/>
              <a:defRPr sz="2100"/>
            </a:lvl9pPr>
          </a:lstStyle>
          <a:p>
            <a:r>
              <a:rPr lang="en-US" smtClean="0"/>
              <a:t>Click icon to add picture</a:t>
            </a:r>
            <a:endParaRPr lang="en-US" dirty="0"/>
          </a:p>
        </p:txBody>
      </p:sp>
      <p:sp>
        <p:nvSpPr>
          <p:cNvPr id="4" name="Text Placeholder 3"/>
          <p:cNvSpPr>
            <a:spLocks noGrp="1"/>
          </p:cNvSpPr>
          <p:nvPr>
            <p:ph type="body" sz="half" idx="2"/>
          </p:nvPr>
        </p:nvSpPr>
        <p:spPr>
          <a:xfrm>
            <a:off x="661333" y="3840480"/>
            <a:ext cx="3096637" cy="7114964"/>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8200A9-7C9D-4B77-8451-38835544A35B}" type="datetimeFigureOut">
              <a:rPr lang="en-GB" smtClean="0"/>
              <a:t>20/03/2020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94CBBFB-847F-4DE1-8384-DFFD69F280DA}" type="slidenum">
              <a:rPr lang="en-GB" smtClean="0"/>
              <a:t>‹#›</a:t>
            </a:fld>
            <a:endParaRPr lang="en-GB"/>
          </a:p>
        </p:txBody>
      </p:sp>
    </p:spTree>
    <p:extLst>
      <p:ext uri="{BB962C8B-B14F-4D97-AF65-F5344CB8AC3E}">
        <p14:creationId xmlns:p14="http://schemas.microsoft.com/office/powerpoint/2010/main" val="1211030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60083" y="681570"/>
            <a:ext cx="8281035" cy="2474384"/>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60083" y="3407833"/>
            <a:ext cx="8281035" cy="812249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60083" y="11865189"/>
            <a:ext cx="2160270" cy="681567"/>
          </a:xfrm>
          <a:prstGeom prst="rect">
            <a:avLst/>
          </a:prstGeom>
        </p:spPr>
        <p:txBody>
          <a:bodyPr vert="horz" lIns="91440" tIns="45720" rIns="91440" bIns="45720" rtlCol="0" anchor="ctr"/>
          <a:lstStyle>
            <a:lvl1pPr algn="l">
              <a:defRPr sz="1260">
                <a:solidFill>
                  <a:schemeClr val="tx1">
                    <a:tint val="75000"/>
                  </a:schemeClr>
                </a:solidFill>
              </a:defRPr>
            </a:lvl1pPr>
          </a:lstStyle>
          <a:p>
            <a:fld id="{B38200A9-7C9D-4B77-8451-38835544A35B}" type="datetimeFigureOut">
              <a:rPr lang="en-GB" smtClean="0"/>
              <a:t>20/03/2020</a:t>
            </a:fld>
            <a:endParaRPr lang="en-GB"/>
          </a:p>
        </p:txBody>
      </p:sp>
      <p:sp>
        <p:nvSpPr>
          <p:cNvPr id="5" name="Footer Placeholder 4"/>
          <p:cNvSpPr>
            <a:spLocks noGrp="1"/>
          </p:cNvSpPr>
          <p:nvPr>
            <p:ph type="ftr" sz="quarter" idx="3"/>
          </p:nvPr>
        </p:nvSpPr>
        <p:spPr>
          <a:xfrm>
            <a:off x="3180398" y="11865189"/>
            <a:ext cx="3240405" cy="681567"/>
          </a:xfrm>
          <a:prstGeom prst="rect">
            <a:avLst/>
          </a:prstGeom>
        </p:spPr>
        <p:txBody>
          <a:bodyPr vert="horz" lIns="91440" tIns="45720" rIns="91440" bIns="45720" rtlCol="0" anchor="ctr"/>
          <a:lstStyle>
            <a:lvl1pPr algn="ctr">
              <a:defRPr sz="126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780848" y="11865189"/>
            <a:ext cx="2160270" cy="681567"/>
          </a:xfrm>
          <a:prstGeom prst="rect">
            <a:avLst/>
          </a:prstGeom>
        </p:spPr>
        <p:txBody>
          <a:bodyPr vert="horz" lIns="91440" tIns="45720" rIns="91440" bIns="45720" rtlCol="0" anchor="ctr"/>
          <a:lstStyle>
            <a:lvl1pPr algn="r">
              <a:defRPr sz="1260">
                <a:solidFill>
                  <a:schemeClr val="tx1">
                    <a:tint val="75000"/>
                  </a:schemeClr>
                </a:solidFill>
              </a:defRPr>
            </a:lvl1pPr>
          </a:lstStyle>
          <a:p>
            <a:fld id="{A94CBBFB-847F-4DE1-8384-DFFD69F280DA}" type="slidenum">
              <a:rPr lang="en-GB" smtClean="0"/>
              <a:t>‹#›</a:t>
            </a:fld>
            <a:endParaRPr lang="en-GB"/>
          </a:p>
        </p:txBody>
      </p:sp>
    </p:spTree>
    <p:extLst>
      <p:ext uri="{BB962C8B-B14F-4D97-AF65-F5344CB8AC3E}">
        <p14:creationId xmlns:p14="http://schemas.microsoft.com/office/powerpoint/2010/main" val="21645028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60120" rtl="0" eaLnBrk="1" latinLnBrk="0" hangingPunct="1">
        <a:lnSpc>
          <a:spcPct val="90000"/>
        </a:lnSpc>
        <a:spcBef>
          <a:spcPct val="0"/>
        </a:spcBef>
        <a:buNone/>
        <a:defRPr sz="4620" kern="1200">
          <a:solidFill>
            <a:schemeClr val="tx1"/>
          </a:solidFill>
          <a:latin typeface="+mj-lt"/>
          <a:ea typeface="+mj-ea"/>
          <a:cs typeface="+mj-cs"/>
        </a:defRPr>
      </a:lvl1pPr>
    </p:titleStyle>
    <p:bodyStyle>
      <a:lvl1pPr marL="240030" indent="-240030" algn="l" defTabSz="960120" rtl="0" eaLnBrk="1" latinLnBrk="0" hangingPunct="1">
        <a:lnSpc>
          <a:spcPct val="90000"/>
        </a:lnSpc>
        <a:spcBef>
          <a:spcPts val="1050"/>
        </a:spcBef>
        <a:buFont typeface="Arial" panose="020B0604020202020204" pitchFamily="34" charset="0"/>
        <a:buChar char="•"/>
        <a:defRPr sz="2940" kern="1200">
          <a:solidFill>
            <a:schemeClr val="tx1"/>
          </a:solidFill>
          <a:latin typeface="+mn-lt"/>
          <a:ea typeface="+mn-ea"/>
          <a:cs typeface="+mn-cs"/>
        </a:defRPr>
      </a:lvl1pPr>
      <a:lvl2pPr marL="720090" indent="-240030" algn="l" defTabSz="960120" rtl="0" eaLnBrk="1" latinLnBrk="0" hangingPunct="1">
        <a:lnSpc>
          <a:spcPct val="90000"/>
        </a:lnSpc>
        <a:spcBef>
          <a:spcPts val="525"/>
        </a:spcBef>
        <a:buFont typeface="Arial" panose="020B0604020202020204" pitchFamily="34" charset="0"/>
        <a:buChar char="•"/>
        <a:defRPr sz="2520" kern="1200">
          <a:solidFill>
            <a:schemeClr val="tx1"/>
          </a:solidFill>
          <a:latin typeface="+mn-lt"/>
          <a:ea typeface="+mn-ea"/>
          <a:cs typeface="+mn-cs"/>
        </a:defRPr>
      </a:lvl2pPr>
      <a:lvl3pPr marL="1200150" indent="-240030" algn="l" defTabSz="960120" rtl="0" eaLnBrk="1" latinLnBrk="0" hangingPunct="1">
        <a:lnSpc>
          <a:spcPct val="90000"/>
        </a:lnSpc>
        <a:spcBef>
          <a:spcPts val="525"/>
        </a:spcBef>
        <a:buFont typeface="Arial" panose="020B0604020202020204" pitchFamily="34" charset="0"/>
        <a:buChar char="•"/>
        <a:defRPr sz="2100" kern="1200">
          <a:solidFill>
            <a:schemeClr val="tx1"/>
          </a:solidFill>
          <a:latin typeface="+mn-lt"/>
          <a:ea typeface="+mn-ea"/>
          <a:cs typeface="+mn-cs"/>
        </a:defRPr>
      </a:lvl3pPr>
      <a:lvl4pPr marL="168021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4pPr>
      <a:lvl5pPr marL="216027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5pPr>
      <a:lvl6pPr marL="264033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6pPr>
      <a:lvl7pPr marL="312039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7pPr>
      <a:lvl8pPr marL="360045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8pPr>
      <a:lvl9pPr marL="408051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9pPr>
    </p:bodyStyle>
    <p:otherStyle>
      <a:defPPr>
        <a:defRPr lang="en-US"/>
      </a:defPPr>
      <a:lvl1pPr marL="0" algn="l" defTabSz="960120" rtl="0" eaLnBrk="1" latinLnBrk="0" hangingPunct="1">
        <a:defRPr sz="1890" kern="1200">
          <a:solidFill>
            <a:schemeClr val="tx1"/>
          </a:solidFill>
          <a:latin typeface="+mn-lt"/>
          <a:ea typeface="+mn-ea"/>
          <a:cs typeface="+mn-cs"/>
        </a:defRPr>
      </a:lvl1pPr>
      <a:lvl2pPr marL="480060" algn="l" defTabSz="960120" rtl="0" eaLnBrk="1" latinLnBrk="0" hangingPunct="1">
        <a:defRPr sz="1890" kern="1200">
          <a:solidFill>
            <a:schemeClr val="tx1"/>
          </a:solidFill>
          <a:latin typeface="+mn-lt"/>
          <a:ea typeface="+mn-ea"/>
          <a:cs typeface="+mn-cs"/>
        </a:defRPr>
      </a:lvl2pPr>
      <a:lvl3pPr marL="960120" algn="l" defTabSz="960120" rtl="0" eaLnBrk="1" latinLnBrk="0" hangingPunct="1">
        <a:defRPr sz="1890" kern="1200">
          <a:solidFill>
            <a:schemeClr val="tx1"/>
          </a:solidFill>
          <a:latin typeface="+mn-lt"/>
          <a:ea typeface="+mn-ea"/>
          <a:cs typeface="+mn-cs"/>
        </a:defRPr>
      </a:lvl3pPr>
      <a:lvl4pPr marL="1440180" algn="l" defTabSz="960120" rtl="0" eaLnBrk="1" latinLnBrk="0" hangingPunct="1">
        <a:defRPr sz="1890" kern="1200">
          <a:solidFill>
            <a:schemeClr val="tx1"/>
          </a:solidFill>
          <a:latin typeface="+mn-lt"/>
          <a:ea typeface="+mn-ea"/>
          <a:cs typeface="+mn-cs"/>
        </a:defRPr>
      </a:lvl4pPr>
      <a:lvl5pPr marL="1920240" algn="l" defTabSz="960120" rtl="0" eaLnBrk="1" latinLnBrk="0" hangingPunct="1">
        <a:defRPr sz="1890" kern="1200">
          <a:solidFill>
            <a:schemeClr val="tx1"/>
          </a:solidFill>
          <a:latin typeface="+mn-lt"/>
          <a:ea typeface="+mn-ea"/>
          <a:cs typeface="+mn-cs"/>
        </a:defRPr>
      </a:lvl5pPr>
      <a:lvl6pPr marL="2400300" algn="l" defTabSz="960120" rtl="0" eaLnBrk="1" latinLnBrk="0" hangingPunct="1">
        <a:defRPr sz="1890" kern="1200">
          <a:solidFill>
            <a:schemeClr val="tx1"/>
          </a:solidFill>
          <a:latin typeface="+mn-lt"/>
          <a:ea typeface="+mn-ea"/>
          <a:cs typeface="+mn-cs"/>
        </a:defRPr>
      </a:lvl6pPr>
      <a:lvl7pPr marL="2880360" algn="l" defTabSz="960120" rtl="0" eaLnBrk="1" latinLnBrk="0" hangingPunct="1">
        <a:defRPr sz="1890" kern="1200">
          <a:solidFill>
            <a:schemeClr val="tx1"/>
          </a:solidFill>
          <a:latin typeface="+mn-lt"/>
          <a:ea typeface="+mn-ea"/>
          <a:cs typeface="+mn-cs"/>
        </a:defRPr>
      </a:lvl7pPr>
      <a:lvl8pPr marL="3360420" algn="l" defTabSz="960120" rtl="0" eaLnBrk="1" latinLnBrk="0" hangingPunct="1">
        <a:defRPr sz="1890" kern="1200">
          <a:solidFill>
            <a:schemeClr val="tx1"/>
          </a:solidFill>
          <a:latin typeface="+mn-lt"/>
          <a:ea typeface="+mn-ea"/>
          <a:cs typeface="+mn-cs"/>
        </a:defRPr>
      </a:lvl8pPr>
      <a:lvl9pPr marL="3840480" algn="l" defTabSz="960120" rtl="0" eaLnBrk="1" latinLnBrk="0" hangingPunct="1">
        <a:defRPr sz="18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pocketmindfulness.com/6-mindfulness-exercises-you-can-try-today/"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2059605" y="184237"/>
            <a:ext cx="5596395" cy="369332"/>
          </a:xfrm>
          <a:prstGeom prst="rect">
            <a:avLst/>
          </a:prstGeom>
          <a:noFill/>
        </p:spPr>
        <p:txBody>
          <a:bodyPr wrap="square" rtlCol="0">
            <a:spAutoFit/>
          </a:bodyPr>
          <a:lstStyle/>
          <a:p>
            <a:pPr algn="ctr"/>
            <a:r>
              <a:rPr lang="en-GB" sz="1800" b="1" i="1" dirty="0" smtClean="0">
                <a:solidFill>
                  <a:schemeClr val="accent2">
                    <a:lumMod val="75000"/>
                  </a:schemeClr>
                </a:solidFill>
                <a:latin typeface="Arial" panose="020B0604020202020204" pitchFamily="34" charset="0"/>
                <a:cs typeface="Arial" panose="020B0604020202020204" pitchFamily="34" charset="0"/>
              </a:rPr>
              <a:t>Mitigating the impact of isolation</a:t>
            </a:r>
            <a:endParaRPr lang="en-GB" sz="1800" b="1" i="1" dirty="0">
              <a:solidFill>
                <a:schemeClr val="accent2">
                  <a:lumMod val="75000"/>
                </a:schemeClr>
              </a:solidFill>
              <a:latin typeface="Arial" panose="020B0604020202020204" pitchFamily="34" charset="0"/>
              <a:cs typeface="Arial" panose="020B0604020202020204" pitchFamily="34" charset="0"/>
            </a:endParaRPr>
          </a:p>
        </p:txBody>
      </p:sp>
      <p:sp>
        <p:nvSpPr>
          <p:cNvPr id="10" name="TextBox 9"/>
          <p:cNvSpPr txBox="1"/>
          <p:nvPr/>
        </p:nvSpPr>
        <p:spPr>
          <a:xfrm>
            <a:off x="180616" y="827227"/>
            <a:ext cx="4416881" cy="276999"/>
          </a:xfrm>
          <a:prstGeom prst="rect">
            <a:avLst/>
          </a:prstGeom>
          <a:solidFill>
            <a:schemeClr val="accent4">
              <a:lumMod val="40000"/>
              <a:lumOff val="60000"/>
            </a:schemeClr>
          </a:solidFill>
        </p:spPr>
        <p:txBody>
          <a:bodyPr wrap="square" rtlCol="0">
            <a:spAutoFit/>
          </a:bodyPr>
          <a:lstStyle>
            <a:defPPr>
              <a:defRPr lang="en-US"/>
            </a:defPPr>
            <a:lvl1pPr>
              <a:defRPr sz="1100" b="1" i="1">
                <a:latin typeface="Arial" panose="020B0604020202020204" pitchFamily="34" charset="0"/>
                <a:cs typeface="Arial" panose="020B0604020202020204" pitchFamily="34" charset="0"/>
              </a:defRPr>
            </a:lvl1pPr>
          </a:lstStyle>
          <a:p>
            <a:r>
              <a:rPr lang="en-GB" sz="1200" dirty="0"/>
              <a:t>The way periods of isolation are managed is important</a:t>
            </a:r>
          </a:p>
        </p:txBody>
      </p:sp>
      <p:sp>
        <p:nvSpPr>
          <p:cNvPr id="11" name="TextBox 10"/>
          <p:cNvSpPr txBox="1"/>
          <p:nvPr/>
        </p:nvSpPr>
        <p:spPr>
          <a:xfrm>
            <a:off x="139493" y="1161877"/>
            <a:ext cx="4416882" cy="2492990"/>
          </a:xfrm>
          <a:prstGeom prst="rect">
            <a:avLst/>
          </a:prstGeom>
          <a:noFill/>
        </p:spPr>
        <p:txBody>
          <a:bodyPr wrap="square" rtlCol="0">
            <a:spAutoFit/>
          </a:bodyPr>
          <a:lstStyle/>
          <a:p>
            <a:pPr marL="171450" lvl="0" indent="-171450">
              <a:buFont typeface="Wingdings" panose="05000000000000000000" pitchFamily="2" charset="2"/>
              <a:buChar char="§"/>
            </a:pPr>
            <a:r>
              <a:rPr lang="en-GB" sz="1200" dirty="0">
                <a:latin typeface="Arial" panose="020B0604020202020204" pitchFamily="34" charset="0"/>
                <a:cs typeface="Arial" panose="020B0604020202020204" pitchFamily="34" charset="0"/>
              </a:rPr>
              <a:t>Isolation should be kept as </a:t>
            </a:r>
            <a:r>
              <a:rPr lang="en-GB" sz="1200" b="1" i="1" dirty="0">
                <a:latin typeface="Arial" panose="020B0604020202020204" pitchFamily="34" charset="0"/>
                <a:cs typeface="Arial" panose="020B0604020202020204" pitchFamily="34" charset="0"/>
              </a:rPr>
              <a:t>short as possible</a:t>
            </a:r>
            <a:r>
              <a:rPr lang="en-GB" sz="1200" dirty="0">
                <a:latin typeface="Arial" panose="020B0604020202020204" pitchFamily="34" charset="0"/>
                <a:cs typeface="Arial" panose="020B0604020202020204" pitchFamily="34" charset="0"/>
              </a:rPr>
              <a:t> to reduce the negative impacts on the individual.   </a:t>
            </a:r>
          </a:p>
          <a:p>
            <a:pPr marL="171450" lvl="0" indent="-171450">
              <a:buFont typeface="Wingdings" panose="05000000000000000000" pitchFamily="2" charset="2"/>
              <a:buChar char="§"/>
            </a:pPr>
            <a:r>
              <a:rPr lang="en-GB" sz="1200" dirty="0">
                <a:latin typeface="Arial" panose="020B0604020202020204" pitchFamily="34" charset="0"/>
                <a:cs typeface="Arial" panose="020B0604020202020204" pitchFamily="34" charset="0"/>
              </a:rPr>
              <a:t>Isolation for containing disease outbreak should </a:t>
            </a:r>
            <a:r>
              <a:rPr lang="en-GB" sz="1200" b="1" i="1" dirty="0">
                <a:latin typeface="Arial" panose="020B0604020202020204" pitchFamily="34" charset="0"/>
                <a:cs typeface="Arial" panose="020B0604020202020204" pitchFamily="34" charset="0"/>
              </a:rPr>
              <a:t>not be regarded as a punishment</a:t>
            </a:r>
            <a:r>
              <a:rPr lang="en-GB" sz="1200" dirty="0">
                <a:latin typeface="Arial" panose="020B0604020202020204" pitchFamily="34" charset="0"/>
                <a:cs typeface="Arial" panose="020B0604020202020204" pitchFamily="34" charset="0"/>
              </a:rPr>
              <a:t>.  </a:t>
            </a:r>
          </a:p>
          <a:p>
            <a:pPr marL="171450" lvl="0" indent="-171450">
              <a:buFont typeface="Wingdings" panose="05000000000000000000" pitchFamily="2" charset="2"/>
              <a:buChar char="§"/>
            </a:pPr>
            <a:r>
              <a:rPr lang="en-GB" sz="1200" dirty="0">
                <a:latin typeface="Arial" panose="020B0604020202020204" pitchFamily="34" charset="0"/>
                <a:cs typeface="Arial" panose="020B0604020202020204" pitchFamily="34" charset="0"/>
              </a:rPr>
              <a:t>People under isolation need a </a:t>
            </a:r>
            <a:r>
              <a:rPr lang="en-GB" sz="1200" b="1" i="1" dirty="0">
                <a:latin typeface="Arial" panose="020B0604020202020204" pitchFamily="34" charset="0"/>
                <a:cs typeface="Arial" panose="020B0604020202020204" pitchFamily="34" charset="0"/>
              </a:rPr>
              <a:t>suitable and clean environment</a:t>
            </a:r>
            <a:r>
              <a:rPr lang="en-GB" sz="1200" dirty="0">
                <a:latin typeface="Arial" panose="020B0604020202020204" pitchFamily="34" charset="0"/>
                <a:cs typeface="Arial" panose="020B0604020202020204" pitchFamily="34" charset="0"/>
              </a:rPr>
              <a:t>.  </a:t>
            </a:r>
          </a:p>
          <a:p>
            <a:pPr marL="171450" lvl="0" indent="-171450">
              <a:buFont typeface="Wingdings" panose="05000000000000000000" pitchFamily="2" charset="2"/>
              <a:buChar char="§"/>
            </a:pPr>
            <a:r>
              <a:rPr lang="en-GB" sz="1200" dirty="0">
                <a:latin typeface="Arial" panose="020B0604020202020204" pitchFamily="34" charset="0"/>
                <a:cs typeface="Arial" panose="020B0604020202020204" pitchFamily="34" charset="0"/>
              </a:rPr>
              <a:t>People need </a:t>
            </a:r>
            <a:r>
              <a:rPr lang="en-GB" sz="1200" b="1" i="1" dirty="0">
                <a:latin typeface="Arial" panose="020B0604020202020204" pitchFamily="34" charset="0"/>
                <a:cs typeface="Arial" panose="020B0604020202020204" pitchFamily="34" charset="0"/>
              </a:rPr>
              <a:t>adequate supplies</a:t>
            </a:r>
            <a:r>
              <a:rPr lang="en-GB" sz="1200" dirty="0">
                <a:latin typeface="Arial" panose="020B0604020202020204" pitchFamily="34" charset="0"/>
                <a:cs typeface="Arial" panose="020B0604020202020204" pitchFamily="34" charset="0"/>
              </a:rPr>
              <a:t>, in terms of food, water and medical supplies, </a:t>
            </a:r>
            <a:r>
              <a:rPr lang="en-GB" sz="1200" dirty="0" smtClean="0">
                <a:latin typeface="Arial" panose="020B0604020202020204" pitchFamily="34" charset="0"/>
                <a:cs typeface="Arial" panose="020B0604020202020204" pitchFamily="34" charset="0"/>
              </a:rPr>
              <a:t>protective </a:t>
            </a:r>
            <a:r>
              <a:rPr lang="en-GB" sz="1200" dirty="0" smtClean="0">
                <a:latin typeface="Arial" panose="020B0604020202020204" pitchFamily="34" charset="0"/>
                <a:cs typeface="Arial" panose="020B0604020202020204" pitchFamily="34" charset="0"/>
              </a:rPr>
              <a:t>equipment, </a:t>
            </a:r>
            <a:r>
              <a:rPr lang="en-GB" sz="1200" dirty="0" smtClean="0">
                <a:latin typeface="Arial" panose="020B0604020202020204" pitchFamily="34" charset="0"/>
                <a:cs typeface="Arial" panose="020B0604020202020204" pitchFamily="34" charset="0"/>
              </a:rPr>
              <a:t>and </a:t>
            </a:r>
            <a:r>
              <a:rPr lang="en-GB" sz="1200" dirty="0">
                <a:latin typeface="Arial" panose="020B0604020202020204" pitchFamily="34" charset="0"/>
                <a:cs typeface="Arial" panose="020B0604020202020204" pitchFamily="34" charset="0"/>
              </a:rPr>
              <a:t>as much access as possible to facilities (shower, telephone calls, exercise), and personal property.  </a:t>
            </a:r>
          </a:p>
          <a:p>
            <a:pPr marL="171450" indent="-171450">
              <a:buFont typeface="Wingdings" panose="05000000000000000000" pitchFamily="2" charset="2"/>
              <a:buChar char="§"/>
            </a:pPr>
            <a:r>
              <a:rPr lang="en-GB" sz="1200" b="1" i="1" dirty="0">
                <a:latin typeface="Arial" panose="020B0604020202020204" pitchFamily="34" charset="0"/>
                <a:cs typeface="Arial" panose="020B0604020202020204" pitchFamily="34" charset="0"/>
              </a:rPr>
              <a:t>Monitoring any loss of earnings</a:t>
            </a:r>
            <a:r>
              <a:rPr lang="en-GB" sz="1200" dirty="0">
                <a:latin typeface="Arial" panose="020B0604020202020204" pitchFamily="34" charset="0"/>
                <a:cs typeface="Arial" panose="020B0604020202020204" pitchFamily="34" charset="0"/>
              </a:rPr>
              <a:t> is important, and if possible have these </a:t>
            </a:r>
            <a:r>
              <a:rPr lang="en-GB" sz="1200" dirty="0" smtClean="0">
                <a:latin typeface="Arial" panose="020B0604020202020204" pitchFamily="34" charset="0"/>
                <a:cs typeface="Arial" panose="020B0604020202020204" pitchFamily="34" charset="0"/>
              </a:rPr>
              <a:t>reimbursed; </a:t>
            </a:r>
            <a:r>
              <a:rPr lang="en-GB" sz="1200" dirty="0" smtClean="0">
                <a:latin typeface="Arial" panose="020B0604020202020204" pitchFamily="34" charset="0"/>
                <a:cs typeface="Arial" panose="020B0604020202020204" pitchFamily="34" charset="0"/>
              </a:rPr>
              <a:t>for staff payment of overtime and protection of annual leave is important.</a:t>
            </a:r>
            <a:endParaRPr lang="en-GB" sz="1200" dirty="0">
              <a:latin typeface="Arial" panose="020B0604020202020204" pitchFamily="34" charset="0"/>
              <a:cs typeface="Arial" panose="020B0604020202020204" pitchFamily="34" charset="0"/>
            </a:endParaRPr>
          </a:p>
        </p:txBody>
      </p:sp>
      <p:sp>
        <p:nvSpPr>
          <p:cNvPr id="12" name="TextBox 11"/>
          <p:cNvSpPr txBox="1"/>
          <p:nvPr/>
        </p:nvSpPr>
        <p:spPr>
          <a:xfrm>
            <a:off x="163647" y="3682517"/>
            <a:ext cx="4416883" cy="276999"/>
          </a:xfrm>
          <a:prstGeom prst="rect">
            <a:avLst/>
          </a:prstGeom>
          <a:solidFill>
            <a:schemeClr val="accent4">
              <a:lumMod val="40000"/>
              <a:lumOff val="60000"/>
            </a:schemeClr>
          </a:solidFill>
        </p:spPr>
        <p:txBody>
          <a:bodyPr wrap="square" rtlCol="0">
            <a:spAutoFit/>
          </a:bodyPr>
          <a:lstStyle>
            <a:defPPr>
              <a:defRPr lang="en-US"/>
            </a:defPPr>
            <a:lvl1pPr>
              <a:defRPr sz="1100" b="1" i="1">
                <a:latin typeface="Arial" panose="020B0604020202020204" pitchFamily="34" charset="0"/>
                <a:cs typeface="Arial" panose="020B0604020202020204" pitchFamily="34" charset="0"/>
              </a:defRPr>
            </a:lvl1pPr>
          </a:lstStyle>
          <a:p>
            <a:r>
              <a:rPr lang="en-GB" sz="1200" dirty="0"/>
              <a:t>The impact may be worse for particular groups</a:t>
            </a:r>
          </a:p>
        </p:txBody>
      </p:sp>
      <p:sp>
        <p:nvSpPr>
          <p:cNvPr id="14" name="TextBox 13"/>
          <p:cNvSpPr txBox="1"/>
          <p:nvPr/>
        </p:nvSpPr>
        <p:spPr>
          <a:xfrm>
            <a:off x="168582" y="4002856"/>
            <a:ext cx="4416882" cy="3600986"/>
          </a:xfrm>
          <a:prstGeom prst="rect">
            <a:avLst/>
          </a:prstGeom>
          <a:noFill/>
        </p:spPr>
        <p:txBody>
          <a:bodyPr wrap="square" rtlCol="0">
            <a:spAutoFit/>
          </a:bodyPr>
          <a:lstStyle/>
          <a:p>
            <a:pPr marL="171450" lvl="0" indent="-171450">
              <a:buFont typeface="Arial" panose="020B0604020202020204" pitchFamily="34" charset="0"/>
              <a:buChar char="•"/>
            </a:pPr>
            <a:r>
              <a:rPr lang="en-GB" sz="1200" dirty="0">
                <a:latin typeface="Arial" panose="020B0604020202020204" pitchFamily="34" charset="0"/>
                <a:cs typeface="Arial" panose="020B0604020202020204" pitchFamily="34" charset="0"/>
              </a:rPr>
              <a:t>People with</a:t>
            </a:r>
            <a:r>
              <a:rPr lang="en-GB" sz="1200" i="1" dirty="0">
                <a:latin typeface="Arial" panose="020B0604020202020204" pitchFamily="34" charset="0"/>
                <a:cs typeface="Arial" panose="020B0604020202020204" pitchFamily="34" charset="0"/>
              </a:rPr>
              <a:t> </a:t>
            </a:r>
            <a:r>
              <a:rPr lang="en-GB" sz="1200" b="1" i="1" dirty="0">
                <a:latin typeface="Arial" panose="020B0604020202020204" pitchFamily="34" charset="0"/>
                <a:cs typeface="Arial" panose="020B0604020202020204" pitchFamily="34" charset="0"/>
              </a:rPr>
              <a:t>pre-existing mental health conditions</a:t>
            </a:r>
            <a:r>
              <a:rPr lang="en-GB" sz="1200" dirty="0">
                <a:latin typeface="Arial" panose="020B0604020202020204" pitchFamily="34" charset="0"/>
                <a:cs typeface="Arial" panose="020B0604020202020204" pitchFamily="34" charset="0"/>
              </a:rPr>
              <a:t> or with a </a:t>
            </a:r>
            <a:r>
              <a:rPr lang="en-GB" sz="1200" b="1" i="1" dirty="0">
                <a:latin typeface="Arial" panose="020B0604020202020204" pitchFamily="34" charset="0"/>
                <a:cs typeface="Arial" panose="020B0604020202020204" pitchFamily="34" charset="0"/>
              </a:rPr>
              <a:t>history of self-harm</a:t>
            </a:r>
            <a:r>
              <a:rPr lang="en-GB" sz="1200" dirty="0">
                <a:latin typeface="Arial" panose="020B0604020202020204" pitchFamily="34" charset="0"/>
                <a:cs typeface="Arial" panose="020B0604020202020204" pitchFamily="34" charset="0"/>
              </a:rPr>
              <a:t>, will need to be particularly well monitored and offered additional support.</a:t>
            </a:r>
            <a:r>
              <a:rPr lang="en-GB" sz="1200" b="1" dirty="0">
                <a:latin typeface="Arial" panose="020B0604020202020204" pitchFamily="34" charset="0"/>
                <a:cs typeface="Arial" panose="020B0604020202020204" pitchFamily="34" charset="0"/>
              </a:rPr>
              <a:t> </a:t>
            </a:r>
            <a:r>
              <a:rPr lang="en-GB" sz="1200" b="1" dirty="0" smtClean="0">
                <a:latin typeface="Arial" panose="020B0604020202020204" pitchFamily="34" charset="0"/>
                <a:cs typeface="Arial" panose="020B0604020202020204" pitchFamily="34" charset="0"/>
              </a:rPr>
              <a:t> </a:t>
            </a:r>
            <a:r>
              <a:rPr lang="en-GB" sz="1200" dirty="0" smtClean="0">
                <a:latin typeface="Arial" panose="020B0604020202020204" pitchFamily="34" charset="0"/>
                <a:cs typeface="Arial" panose="020B0604020202020204" pitchFamily="34" charset="0"/>
              </a:rPr>
              <a:t>Staff will need to be particularly aware of when longer-term isolation may have </a:t>
            </a:r>
            <a:r>
              <a:rPr lang="en-GB" sz="1200" b="1" i="1" dirty="0" smtClean="0">
                <a:latin typeface="Arial" panose="020B0604020202020204" pitchFamily="34" charset="0"/>
                <a:cs typeface="Arial" panose="020B0604020202020204" pitchFamily="34" charset="0"/>
              </a:rPr>
              <a:t>serious knock-on effects</a:t>
            </a:r>
            <a:r>
              <a:rPr lang="en-GB" sz="1200" dirty="0" smtClean="0">
                <a:latin typeface="Arial" panose="020B0604020202020204" pitchFamily="34" charset="0"/>
                <a:cs typeface="Arial" panose="020B0604020202020204" pitchFamily="34" charset="0"/>
              </a:rPr>
              <a:t>, such as on retaining stable housing and income, or accessing medical care for pre-existing illnesses or conditions.</a:t>
            </a:r>
            <a:endParaRPr lang="en-GB" sz="1200" dirty="0">
              <a:latin typeface="Arial" panose="020B0604020202020204" pitchFamily="34" charset="0"/>
              <a:cs typeface="Arial" panose="020B0604020202020204" pitchFamily="34" charset="0"/>
            </a:endParaRPr>
          </a:p>
          <a:p>
            <a:pPr marL="171450" lvl="0" indent="-171450">
              <a:buFont typeface="Arial" panose="020B0604020202020204" pitchFamily="34" charset="0"/>
              <a:buChar char="•"/>
            </a:pPr>
            <a:r>
              <a:rPr lang="en-GB" sz="1200" dirty="0">
                <a:latin typeface="Arial" panose="020B0604020202020204" pitchFamily="34" charset="0"/>
                <a:cs typeface="Arial" panose="020B0604020202020204" pitchFamily="34" charset="0"/>
              </a:rPr>
              <a:t>People who are </a:t>
            </a:r>
            <a:r>
              <a:rPr lang="en-GB" sz="1200" b="1" i="1" dirty="0">
                <a:latin typeface="Arial" panose="020B0604020202020204" pitchFamily="34" charset="0"/>
                <a:cs typeface="Arial" panose="020B0604020202020204" pitchFamily="34" charset="0"/>
              </a:rPr>
              <a:t>substance-dependant</a:t>
            </a:r>
            <a:r>
              <a:rPr lang="en-GB" sz="1200" dirty="0">
                <a:latin typeface="Arial" panose="020B0604020202020204" pitchFamily="34" charset="0"/>
                <a:cs typeface="Arial" panose="020B0604020202020204" pitchFamily="34" charset="0"/>
              </a:rPr>
              <a:t> may also require additional support from appropriately trained </a:t>
            </a:r>
            <a:r>
              <a:rPr lang="en-GB" sz="1200" dirty="0" smtClean="0">
                <a:latin typeface="Arial" panose="020B0604020202020204" pitchFamily="34" charset="0"/>
                <a:cs typeface="Arial" panose="020B0604020202020204" pitchFamily="34" charset="0"/>
              </a:rPr>
              <a:t>staff or specialist services (such as phone and online services in the community). </a:t>
            </a:r>
            <a:endParaRPr lang="en-GB" sz="1200" dirty="0">
              <a:latin typeface="Arial" panose="020B0604020202020204" pitchFamily="34" charset="0"/>
              <a:cs typeface="Arial" panose="020B0604020202020204" pitchFamily="34" charset="0"/>
            </a:endParaRPr>
          </a:p>
          <a:p>
            <a:pPr marL="171450" lvl="0" indent="-171450">
              <a:buFont typeface="Arial" panose="020B0604020202020204" pitchFamily="34" charset="0"/>
              <a:buChar char="•"/>
            </a:pPr>
            <a:r>
              <a:rPr lang="en-GB" sz="1200" dirty="0">
                <a:latin typeface="Arial" panose="020B0604020202020204" pitchFamily="34" charset="0"/>
                <a:cs typeface="Arial" panose="020B0604020202020204" pitchFamily="34" charset="0"/>
              </a:rPr>
              <a:t>Other groups needing tailored support might include: </a:t>
            </a:r>
            <a:r>
              <a:rPr lang="en-GB" sz="1200" b="1" i="1" dirty="0">
                <a:latin typeface="Arial" panose="020B0604020202020204" pitchFamily="34" charset="0"/>
                <a:cs typeface="Arial" panose="020B0604020202020204" pitchFamily="34" charset="0"/>
              </a:rPr>
              <a:t>young people, mothers (in custody or separated from children), elderly persons, people with recently experience of trauma or negative life events</a:t>
            </a:r>
            <a:r>
              <a:rPr lang="en-GB" sz="1200" dirty="0">
                <a:latin typeface="Arial" panose="020B0604020202020204" pitchFamily="34" charset="0"/>
                <a:cs typeface="Arial" panose="020B0604020202020204" pitchFamily="34" charset="0"/>
              </a:rPr>
              <a:t> (such as bereavement</a:t>
            </a:r>
            <a:r>
              <a:rPr lang="en-GB" sz="1200" dirty="0" smtClean="0">
                <a:latin typeface="Arial" panose="020B0604020202020204" pitchFamily="34" charset="0"/>
                <a:cs typeface="Arial" panose="020B0604020202020204" pitchFamily="34" charset="0"/>
              </a:rPr>
              <a:t>).</a:t>
            </a:r>
            <a:endParaRPr lang="en-GB" sz="120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GB" sz="1200" dirty="0">
                <a:latin typeface="Arial" panose="020B0604020202020204" pitchFamily="34" charset="0"/>
                <a:cs typeface="Arial" panose="020B0604020202020204" pitchFamily="34" charset="0"/>
              </a:rPr>
              <a:t>Our </a:t>
            </a:r>
            <a:r>
              <a:rPr lang="en-GB" sz="1200" b="1" i="1" dirty="0">
                <a:latin typeface="Arial" panose="020B0604020202020204" pitchFamily="34" charset="0"/>
                <a:cs typeface="Arial" panose="020B0604020202020204" pitchFamily="34" charset="0"/>
              </a:rPr>
              <a:t>staff</a:t>
            </a:r>
            <a:r>
              <a:rPr lang="en-GB" sz="1200" dirty="0">
                <a:latin typeface="Arial" panose="020B0604020202020204" pitchFamily="34" charset="0"/>
                <a:cs typeface="Arial" panose="020B0604020202020204" pitchFamily="34" charset="0"/>
              </a:rPr>
              <a:t> need to know they are supported, cared for and valued, as they can feel isolated from others</a:t>
            </a:r>
            <a:r>
              <a:rPr lang="en-GB" sz="1200" dirty="0" smtClean="0">
                <a:latin typeface="Arial" panose="020B0604020202020204" pitchFamily="34" charset="0"/>
                <a:cs typeface="Arial" panose="020B0604020202020204" pitchFamily="34" charset="0"/>
              </a:rPr>
              <a:t>, have their own </a:t>
            </a:r>
            <a:r>
              <a:rPr lang="en-GB" sz="1200" smtClean="0">
                <a:latin typeface="Arial" panose="020B0604020202020204" pitchFamily="34" charset="0"/>
                <a:cs typeface="Arial" panose="020B0604020202020204" pitchFamily="34" charset="0"/>
              </a:rPr>
              <a:t>personal circumstances, </a:t>
            </a:r>
            <a:r>
              <a:rPr lang="en-GB" sz="1200" dirty="0" smtClean="0">
                <a:latin typeface="Arial" panose="020B0604020202020204" pitchFamily="34" charset="0"/>
                <a:cs typeface="Arial" panose="020B0604020202020204" pitchFamily="34" charset="0"/>
              </a:rPr>
              <a:t>and </a:t>
            </a:r>
            <a:r>
              <a:rPr lang="en-GB" sz="1200" dirty="0">
                <a:latin typeface="Arial" panose="020B0604020202020204" pitchFamily="34" charset="0"/>
                <a:cs typeface="Arial" panose="020B0604020202020204" pitchFamily="34" charset="0"/>
              </a:rPr>
              <a:t>understaffing adds </a:t>
            </a:r>
            <a:r>
              <a:rPr lang="en-GB" sz="1200" dirty="0" smtClean="0">
                <a:latin typeface="Arial" panose="020B0604020202020204" pitchFamily="34" charset="0"/>
                <a:cs typeface="Arial" panose="020B0604020202020204" pitchFamily="34" charset="0"/>
              </a:rPr>
              <a:t>pressure</a:t>
            </a:r>
            <a:r>
              <a:rPr lang="en-GB" sz="1200" dirty="0" smtClean="0"/>
              <a:t>. </a:t>
            </a:r>
            <a:endParaRPr lang="en-GB" sz="1200" dirty="0">
              <a:latin typeface="Arial" panose="020B0604020202020204" pitchFamily="34" charset="0"/>
              <a:cs typeface="Arial" panose="020B0604020202020204" pitchFamily="34" charset="0"/>
            </a:endParaRPr>
          </a:p>
        </p:txBody>
      </p:sp>
      <p:sp>
        <p:nvSpPr>
          <p:cNvPr id="15" name="TextBox 14"/>
          <p:cNvSpPr txBox="1"/>
          <p:nvPr/>
        </p:nvSpPr>
        <p:spPr>
          <a:xfrm>
            <a:off x="5397558" y="5837819"/>
            <a:ext cx="3953824" cy="461665"/>
          </a:xfrm>
          <a:prstGeom prst="rect">
            <a:avLst/>
          </a:prstGeom>
          <a:solidFill>
            <a:schemeClr val="accent4">
              <a:lumMod val="40000"/>
              <a:lumOff val="60000"/>
            </a:schemeClr>
          </a:solidFill>
        </p:spPr>
        <p:txBody>
          <a:bodyPr wrap="square" rtlCol="0">
            <a:spAutoFit/>
          </a:bodyPr>
          <a:lstStyle>
            <a:defPPr>
              <a:defRPr lang="en-US"/>
            </a:defPPr>
            <a:lvl1pPr>
              <a:defRPr sz="1100" b="1" i="1">
                <a:latin typeface="Arial" panose="020B0604020202020204" pitchFamily="34" charset="0"/>
                <a:cs typeface="Arial" panose="020B0604020202020204" pitchFamily="34" charset="0"/>
              </a:defRPr>
            </a:lvl1pPr>
          </a:lstStyle>
          <a:p>
            <a:r>
              <a:rPr lang="en-GB" sz="1200" dirty="0"/>
              <a:t>Ensure people have the right information about the importance of isolation</a:t>
            </a:r>
          </a:p>
        </p:txBody>
      </p:sp>
      <p:sp>
        <p:nvSpPr>
          <p:cNvPr id="16" name="TextBox 15"/>
          <p:cNvSpPr txBox="1"/>
          <p:nvPr/>
        </p:nvSpPr>
        <p:spPr>
          <a:xfrm>
            <a:off x="5349417" y="6279916"/>
            <a:ext cx="3943156" cy="2492990"/>
          </a:xfrm>
          <a:prstGeom prst="rect">
            <a:avLst/>
          </a:prstGeom>
          <a:noFill/>
        </p:spPr>
        <p:txBody>
          <a:bodyPr wrap="square" rtlCol="0">
            <a:spAutoFit/>
          </a:bodyPr>
          <a:lstStyle/>
          <a:p>
            <a:pPr marL="171450" lvl="0" indent="-171450">
              <a:buFont typeface="Arial" panose="020B0604020202020204" pitchFamily="34" charset="0"/>
              <a:buChar char="•"/>
            </a:pPr>
            <a:r>
              <a:rPr lang="en-GB" sz="1200" b="1" i="1" dirty="0">
                <a:latin typeface="Arial" panose="020B0604020202020204" pitchFamily="34" charset="0"/>
                <a:cs typeface="Arial" panose="020B0604020202020204" pitchFamily="34" charset="0"/>
              </a:rPr>
              <a:t>Quality communication </a:t>
            </a:r>
            <a:r>
              <a:rPr lang="en-GB" sz="1200" dirty="0">
                <a:latin typeface="Arial" panose="020B0604020202020204" pitchFamily="34" charset="0"/>
                <a:cs typeface="Arial" panose="020B0604020202020204" pitchFamily="34" charset="0"/>
              </a:rPr>
              <a:t>about the virus, reasons for self-isolation, as well as updates about changes in regime, conditions or living situation, is important.</a:t>
            </a:r>
          </a:p>
          <a:p>
            <a:pPr marL="171450" lvl="0" indent="-171450">
              <a:buFont typeface="Arial" panose="020B0604020202020204" pitchFamily="34" charset="0"/>
              <a:buChar char="•"/>
            </a:pPr>
            <a:r>
              <a:rPr lang="en-GB" sz="1200" b="1" i="1" dirty="0">
                <a:latin typeface="Arial" panose="020B0604020202020204" pitchFamily="34" charset="0"/>
                <a:cs typeface="Arial" panose="020B0604020202020204" pitchFamily="34" charset="0"/>
              </a:rPr>
              <a:t>Feeling that others will benefit</a:t>
            </a:r>
            <a:r>
              <a:rPr lang="en-GB" sz="1200" dirty="0">
                <a:latin typeface="Arial" panose="020B0604020202020204" pitchFamily="34" charset="0"/>
                <a:cs typeface="Arial" panose="020B0604020202020204" pitchFamily="34" charset="0"/>
              </a:rPr>
              <a:t> from one’s situation can make stressful situations easier to bear, so worth reinforcing that self-isolation is helping to keep others safe and that authorities are genuinely grateful to them for doing so.</a:t>
            </a:r>
          </a:p>
          <a:p>
            <a:pPr marL="171450" lvl="0" indent="-171450">
              <a:buFont typeface="Arial" panose="020B0604020202020204" pitchFamily="34" charset="0"/>
              <a:buChar char="•"/>
            </a:pPr>
            <a:r>
              <a:rPr lang="en-GB" sz="1200" b="1" i="1" dirty="0">
                <a:latin typeface="Arial" panose="020B0604020202020204" pitchFamily="34" charset="0"/>
                <a:cs typeface="Arial" panose="020B0604020202020204" pitchFamily="34" charset="0"/>
              </a:rPr>
              <a:t>Regular communication ensures people can raise any concerns</a:t>
            </a:r>
            <a:r>
              <a:rPr lang="en-GB" sz="1200" dirty="0">
                <a:latin typeface="Arial" panose="020B0604020202020204" pitchFamily="34" charset="0"/>
                <a:cs typeface="Arial" panose="020B0604020202020204" pitchFamily="34" charset="0"/>
              </a:rPr>
              <a:t>, and that staff are also able to raise an alert if mental health/health is deteriorating.  </a:t>
            </a:r>
          </a:p>
          <a:p>
            <a:pPr marL="171450" indent="-171450">
              <a:buFont typeface="Arial" panose="020B0604020202020204" pitchFamily="34" charset="0"/>
              <a:buChar char="•"/>
            </a:pPr>
            <a:r>
              <a:rPr lang="en-GB" sz="1200" b="1" i="1" dirty="0">
                <a:latin typeface="Arial" panose="020B0604020202020204" pitchFamily="34" charset="0"/>
                <a:cs typeface="Arial" panose="020B0604020202020204" pitchFamily="34" charset="0"/>
              </a:rPr>
              <a:t>Close monitoring with regular and frequent check-ins</a:t>
            </a:r>
            <a:r>
              <a:rPr lang="en-GB" sz="1200" dirty="0">
                <a:latin typeface="Arial" panose="020B0604020202020204" pitchFamily="34" charset="0"/>
                <a:cs typeface="Arial" panose="020B0604020202020204" pitchFamily="34" charset="0"/>
              </a:rPr>
              <a:t> </a:t>
            </a:r>
            <a:r>
              <a:rPr lang="en-GB" sz="1200" dirty="0" smtClean="0">
                <a:latin typeface="Arial" panose="020B0604020202020204" pitchFamily="34" charset="0"/>
                <a:cs typeface="Arial" panose="020B0604020202020204" pitchFamily="34" charset="0"/>
              </a:rPr>
              <a:t>for all staff, prisoners and probationers.</a:t>
            </a:r>
            <a:endParaRPr lang="en-GB" sz="1200" dirty="0">
              <a:latin typeface="Arial" panose="020B0604020202020204" pitchFamily="34" charset="0"/>
              <a:cs typeface="Arial" panose="020B0604020202020204" pitchFamily="34" charset="0"/>
            </a:endParaRPr>
          </a:p>
        </p:txBody>
      </p:sp>
      <p:sp>
        <p:nvSpPr>
          <p:cNvPr id="18" name="TextBox 17"/>
          <p:cNvSpPr txBox="1"/>
          <p:nvPr/>
        </p:nvSpPr>
        <p:spPr>
          <a:xfrm>
            <a:off x="5381525" y="915160"/>
            <a:ext cx="3943158" cy="276999"/>
          </a:xfrm>
          <a:prstGeom prst="rect">
            <a:avLst/>
          </a:prstGeom>
          <a:solidFill>
            <a:schemeClr val="accent4">
              <a:lumMod val="40000"/>
              <a:lumOff val="60000"/>
            </a:schemeClr>
          </a:solidFill>
        </p:spPr>
        <p:txBody>
          <a:bodyPr wrap="square" rtlCol="0">
            <a:spAutoFit/>
          </a:bodyPr>
          <a:lstStyle>
            <a:defPPr>
              <a:defRPr lang="en-US"/>
            </a:defPPr>
            <a:lvl1pPr>
              <a:defRPr sz="900" b="1" i="1">
                <a:latin typeface="Arial" panose="020B0604020202020204" pitchFamily="34" charset="0"/>
                <a:cs typeface="Arial" panose="020B0604020202020204" pitchFamily="34" charset="0"/>
              </a:defRPr>
            </a:lvl1pPr>
          </a:lstStyle>
          <a:p>
            <a:r>
              <a:rPr lang="en-GB" sz="1200" dirty="0"/>
              <a:t>Ensure people have things to do whilst in isolation</a:t>
            </a:r>
          </a:p>
        </p:txBody>
      </p:sp>
      <p:sp>
        <p:nvSpPr>
          <p:cNvPr id="22" name="TextBox 21"/>
          <p:cNvSpPr txBox="1"/>
          <p:nvPr/>
        </p:nvSpPr>
        <p:spPr>
          <a:xfrm>
            <a:off x="5349417" y="1192159"/>
            <a:ext cx="3970813" cy="4524315"/>
          </a:xfrm>
          <a:prstGeom prst="rect">
            <a:avLst/>
          </a:prstGeom>
          <a:noFill/>
        </p:spPr>
        <p:txBody>
          <a:bodyPr wrap="square" rtlCol="0">
            <a:spAutoFit/>
          </a:bodyPr>
          <a:lstStyle/>
          <a:p>
            <a:pPr marL="171450" lvl="0" indent="-171450">
              <a:buFont typeface="Arial" panose="020B0604020202020204" pitchFamily="34" charset="0"/>
              <a:buChar char="•"/>
            </a:pPr>
            <a:r>
              <a:rPr lang="en-GB" sz="1200" b="1" i="1" dirty="0">
                <a:latin typeface="Arial" panose="020B0604020202020204" pitchFamily="34" charset="0"/>
                <a:cs typeface="Arial" panose="020B0604020202020204" pitchFamily="34" charset="0"/>
              </a:rPr>
              <a:t>Reduce boredom by giving people things to do</a:t>
            </a:r>
            <a:r>
              <a:rPr lang="en-GB" sz="1200" dirty="0">
                <a:latin typeface="Arial" panose="020B0604020202020204" pitchFamily="34" charset="0"/>
                <a:cs typeface="Arial" panose="020B0604020202020204" pitchFamily="34" charset="0"/>
              </a:rPr>
              <a:t> during isolation.  Sufficient activity is needed to occupy people and stimulate them and might include things </a:t>
            </a:r>
            <a:r>
              <a:rPr lang="en-GB" sz="1200" dirty="0" smtClean="0">
                <a:latin typeface="Arial" panose="020B0604020202020204" pitchFamily="34" charset="0"/>
                <a:cs typeface="Arial" panose="020B0604020202020204" pitchFamily="34" charset="0"/>
              </a:rPr>
              <a:t>like: </a:t>
            </a:r>
            <a:r>
              <a:rPr lang="en-GB" sz="1200" dirty="0">
                <a:latin typeface="Arial" panose="020B0604020202020204" pitchFamily="34" charset="0"/>
                <a:cs typeface="Arial" panose="020B0604020202020204" pitchFamily="34" charset="0"/>
              </a:rPr>
              <a:t>word searches, stress balls, books/magazines/library access, activity packs, DVDs and CDs, televisions and radios, and mindfulness exercises.  The activity provided should be tailored to the </a:t>
            </a:r>
            <a:r>
              <a:rPr lang="en-GB" sz="1200" dirty="0" smtClean="0">
                <a:latin typeface="Arial" panose="020B0604020202020204" pitchFamily="34" charset="0"/>
                <a:cs typeface="Arial" panose="020B0604020202020204" pitchFamily="34" charset="0"/>
              </a:rPr>
              <a:t>individual and setting.  </a:t>
            </a:r>
            <a:r>
              <a:rPr lang="en-GB" sz="1200" dirty="0" smtClean="0">
                <a:latin typeface="Arial" panose="020B0604020202020204" pitchFamily="34" charset="0"/>
                <a:cs typeface="Arial" panose="020B0604020202020204" pitchFamily="34" charset="0"/>
              </a:rPr>
              <a:t>Safety precautions would need to be in place if items are shared between individuals.</a:t>
            </a:r>
            <a:endParaRPr lang="en-GB" sz="1200" dirty="0">
              <a:latin typeface="Arial" panose="020B0604020202020204" pitchFamily="34" charset="0"/>
              <a:cs typeface="Arial" panose="020B0604020202020204" pitchFamily="34" charset="0"/>
            </a:endParaRPr>
          </a:p>
          <a:p>
            <a:pPr marL="171450" lvl="0" indent="-171450">
              <a:buFont typeface="Arial" panose="020B0604020202020204" pitchFamily="34" charset="0"/>
              <a:buChar char="•"/>
            </a:pPr>
            <a:r>
              <a:rPr lang="en-GB" sz="1200" dirty="0">
                <a:latin typeface="Arial" panose="020B0604020202020204" pitchFamily="34" charset="0"/>
                <a:cs typeface="Arial" panose="020B0604020202020204" pitchFamily="34" charset="0"/>
              </a:rPr>
              <a:t>If well enough, </a:t>
            </a:r>
            <a:r>
              <a:rPr lang="en-GB" sz="1200" dirty="0" smtClean="0">
                <a:latin typeface="Arial" panose="020B0604020202020204" pitchFamily="34" charset="0"/>
                <a:cs typeface="Arial" panose="020B0604020202020204" pitchFamily="34" charset="0"/>
              </a:rPr>
              <a:t>the NHS advises individuals </a:t>
            </a:r>
            <a:r>
              <a:rPr lang="en-GB" sz="1200" dirty="0">
                <a:latin typeface="Arial" panose="020B0604020202020204" pitchFamily="34" charset="0"/>
                <a:cs typeface="Arial" panose="020B0604020202020204" pitchFamily="34" charset="0"/>
              </a:rPr>
              <a:t>in isolation should engage in </a:t>
            </a:r>
            <a:r>
              <a:rPr lang="en-GB" sz="1200" b="1" i="1" dirty="0">
                <a:latin typeface="Arial" panose="020B0604020202020204" pitchFamily="34" charset="0"/>
                <a:cs typeface="Arial" panose="020B0604020202020204" pitchFamily="34" charset="0"/>
              </a:rPr>
              <a:t>light exercise</a:t>
            </a:r>
            <a:r>
              <a:rPr lang="en-GB" sz="1200" dirty="0">
                <a:latin typeface="Arial" panose="020B0604020202020204" pitchFamily="34" charset="0"/>
                <a:cs typeface="Arial" panose="020B0604020202020204" pitchFamily="34" charset="0"/>
              </a:rPr>
              <a:t>. Access to workout information would be useful.  </a:t>
            </a:r>
            <a:r>
              <a:rPr lang="en-GB" sz="1200" dirty="0" smtClean="0">
                <a:latin typeface="Arial" panose="020B0604020202020204" pitchFamily="34" charset="0"/>
                <a:cs typeface="Arial" panose="020B0604020202020204" pitchFamily="34" charset="0"/>
              </a:rPr>
              <a:t>In custody and approved premises, in-cell/room </a:t>
            </a:r>
            <a:r>
              <a:rPr lang="en-GB" sz="1200" dirty="0">
                <a:latin typeface="Arial" panose="020B0604020202020204" pitchFamily="34" charset="0"/>
                <a:cs typeface="Arial" panose="020B0604020202020204" pitchFamily="34" charset="0"/>
              </a:rPr>
              <a:t>workout </a:t>
            </a:r>
            <a:r>
              <a:rPr lang="en-GB" sz="1200" dirty="0" smtClean="0">
                <a:latin typeface="Arial" panose="020B0604020202020204" pitchFamily="34" charset="0"/>
                <a:cs typeface="Arial" panose="020B0604020202020204" pitchFamily="34" charset="0"/>
              </a:rPr>
              <a:t>books </a:t>
            </a:r>
            <a:r>
              <a:rPr lang="en-GB" sz="1200" dirty="0">
                <a:latin typeface="Arial" panose="020B0604020202020204" pitchFamily="34" charset="0"/>
                <a:cs typeface="Arial" panose="020B0604020202020204" pitchFamily="34" charset="0"/>
              </a:rPr>
              <a:t>with a range of </a:t>
            </a:r>
            <a:r>
              <a:rPr lang="en-GB" sz="1200" dirty="0" smtClean="0">
                <a:latin typeface="Arial" panose="020B0604020202020204" pitchFamily="34" charset="0"/>
                <a:cs typeface="Arial" panose="020B0604020202020204" pitchFamily="34" charset="0"/>
              </a:rPr>
              <a:t>exercises </a:t>
            </a:r>
            <a:r>
              <a:rPr lang="en-GB" sz="1200" dirty="0">
                <a:latin typeface="Arial" panose="020B0604020202020204" pitchFamily="34" charset="0"/>
                <a:cs typeface="Arial" panose="020B0604020202020204" pitchFamily="34" charset="0"/>
              </a:rPr>
              <a:t>catering for all </a:t>
            </a:r>
            <a:r>
              <a:rPr lang="en-GB" sz="1200" dirty="0" smtClean="0">
                <a:latin typeface="Arial" panose="020B0604020202020204" pitchFamily="34" charset="0"/>
                <a:cs typeface="Arial" panose="020B0604020202020204" pitchFamily="34" charset="0"/>
              </a:rPr>
              <a:t>abilities could be created, or (risk dependent) access to runs/walks in the fresh air. </a:t>
            </a:r>
            <a:endParaRPr lang="en-GB" sz="1200" dirty="0">
              <a:latin typeface="Arial" panose="020B0604020202020204" pitchFamily="34" charset="0"/>
              <a:cs typeface="Arial" panose="020B0604020202020204" pitchFamily="34" charset="0"/>
            </a:endParaRPr>
          </a:p>
          <a:p>
            <a:pPr marL="171450" lvl="0" indent="-171450">
              <a:buFont typeface="Arial" panose="020B0604020202020204" pitchFamily="34" charset="0"/>
              <a:buChar char="•"/>
            </a:pPr>
            <a:r>
              <a:rPr lang="en-GB" sz="1200" b="1" i="1" dirty="0">
                <a:latin typeface="Arial" panose="020B0604020202020204" pitchFamily="34" charset="0"/>
                <a:cs typeface="Arial" panose="020B0604020202020204" pitchFamily="34" charset="0"/>
              </a:rPr>
              <a:t>Using even brief opportunities for conversation</a:t>
            </a:r>
            <a:r>
              <a:rPr lang="en-GB" sz="1200" dirty="0">
                <a:latin typeface="Arial" panose="020B0604020202020204" pitchFamily="34" charset="0"/>
                <a:cs typeface="Arial" panose="020B0604020202020204" pitchFamily="34" charset="0"/>
              </a:rPr>
              <a:t>, such as if meals are being delivered to people’s rooms (in custody or approved premises). </a:t>
            </a:r>
          </a:p>
          <a:p>
            <a:pPr marL="171450" indent="-171450">
              <a:buFont typeface="Arial" panose="020B0604020202020204" pitchFamily="34" charset="0"/>
              <a:buChar char="•"/>
            </a:pPr>
            <a:r>
              <a:rPr lang="en-GB" sz="1200" dirty="0">
                <a:latin typeface="Arial" panose="020B0604020202020204" pitchFamily="34" charset="0"/>
                <a:cs typeface="Arial" panose="020B0604020202020204" pitchFamily="34" charset="0"/>
              </a:rPr>
              <a:t>Prisons might consider </a:t>
            </a:r>
            <a:r>
              <a:rPr lang="en-GB" sz="1200" b="1" i="1" dirty="0">
                <a:latin typeface="Arial" panose="020B0604020202020204" pitchFamily="34" charset="0"/>
                <a:cs typeface="Arial" panose="020B0604020202020204" pitchFamily="34" charset="0"/>
              </a:rPr>
              <a:t>suspending incentives levels and sanctions</a:t>
            </a:r>
            <a:r>
              <a:rPr lang="en-GB" sz="1200" dirty="0">
                <a:latin typeface="Arial" panose="020B0604020202020204" pitchFamily="34" charset="0"/>
                <a:cs typeface="Arial" panose="020B0604020202020204" pitchFamily="34" charset="0"/>
              </a:rPr>
              <a:t> during the period of </a:t>
            </a:r>
            <a:r>
              <a:rPr lang="en-GB" sz="1200" dirty="0" smtClean="0">
                <a:latin typeface="Arial" panose="020B0604020202020204" pitchFamily="34" charset="0"/>
                <a:cs typeface="Arial" panose="020B0604020202020204" pitchFamily="34" charset="0"/>
              </a:rPr>
              <a:t>isolation, and similar consideration of relaxing rules around provision of TVs in Aps may be worthwhile. </a:t>
            </a:r>
            <a:endParaRPr lang="en-GB" sz="1200" dirty="0">
              <a:latin typeface="Arial" panose="020B0604020202020204" pitchFamily="34" charset="0"/>
              <a:cs typeface="Arial" panose="020B0604020202020204" pitchFamily="34" charset="0"/>
            </a:endParaRPr>
          </a:p>
        </p:txBody>
      </p:sp>
      <p:sp>
        <p:nvSpPr>
          <p:cNvPr id="26" name="TextBox 25"/>
          <p:cNvSpPr txBox="1"/>
          <p:nvPr/>
        </p:nvSpPr>
        <p:spPr>
          <a:xfrm>
            <a:off x="196109" y="7661493"/>
            <a:ext cx="4492703" cy="461665"/>
          </a:xfrm>
          <a:prstGeom prst="rect">
            <a:avLst/>
          </a:prstGeom>
          <a:solidFill>
            <a:schemeClr val="accent4">
              <a:lumMod val="40000"/>
              <a:lumOff val="60000"/>
            </a:schemeClr>
          </a:solidFill>
        </p:spPr>
        <p:txBody>
          <a:bodyPr wrap="square" rtlCol="0">
            <a:spAutoFit/>
          </a:bodyPr>
          <a:lstStyle>
            <a:defPPr>
              <a:defRPr lang="en-US"/>
            </a:defPPr>
            <a:lvl1pPr>
              <a:defRPr sz="1100" b="1" i="1">
                <a:latin typeface="Arial" panose="020B0604020202020204" pitchFamily="34" charset="0"/>
                <a:cs typeface="Arial" panose="020B0604020202020204" pitchFamily="34" charset="0"/>
              </a:defRPr>
            </a:lvl1pPr>
          </a:lstStyle>
          <a:p>
            <a:r>
              <a:rPr lang="en-GB" sz="1200" dirty="0"/>
              <a:t>Provide people with coping techniques/strategies to deal with isolation</a:t>
            </a:r>
          </a:p>
        </p:txBody>
      </p:sp>
      <p:sp>
        <p:nvSpPr>
          <p:cNvPr id="27" name="TextBox 26"/>
          <p:cNvSpPr txBox="1"/>
          <p:nvPr/>
        </p:nvSpPr>
        <p:spPr>
          <a:xfrm>
            <a:off x="180616" y="8144266"/>
            <a:ext cx="4449086" cy="938719"/>
          </a:xfrm>
          <a:prstGeom prst="rect">
            <a:avLst/>
          </a:prstGeom>
          <a:noFill/>
        </p:spPr>
        <p:txBody>
          <a:bodyPr wrap="square" rtlCol="0">
            <a:spAutoFit/>
          </a:bodyPr>
          <a:lstStyle/>
          <a:p>
            <a:pPr marL="171450" lvl="0" indent="-171450">
              <a:buFont typeface="Arial" panose="020B0604020202020204" pitchFamily="34" charset="0"/>
              <a:buChar char="•"/>
            </a:pPr>
            <a:r>
              <a:rPr lang="en-GB" sz="1100" dirty="0">
                <a:latin typeface="Arial" panose="020B0604020202020204" pitchFamily="34" charset="0"/>
                <a:cs typeface="Arial" panose="020B0604020202020204" pitchFamily="34" charset="0"/>
              </a:rPr>
              <a:t>Advise people on </a:t>
            </a:r>
            <a:r>
              <a:rPr lang="en-GB" sz="1100" b="1" i="1" dirty="0">
                <a:latin typeface="Arial" panose="020B0604020202020204" pitchFamily="34" charset="0"/>
                <a:cs typeface="Arial" panose="020B0604020202020204" pitchFamily="34" charset="0"/>
              </a:rPr>
              <a:t>coping and stress management techniques</a:t>
            </a:r>
            <a:r>
              <a:rPr lang="en-GB" sz="1100" dirty="0">
                <a:latin typeface="Arial" panose="020B0604020202020204" pitchFamily="34" charset="0"/>
                <a:cs typeface="Arial" panose="020B0604020202020204" pitchFamily="34" charset="0"/>
              </a:rPr>
              <a:t>. This could include </a:t>
            </a:r>
            <a:r>
              <a:rPr lang="en-GB" sz="1100" u="sng" dirty="0">
                <a:latin typeface="Arial" panose="020B0604020202020204" pitchFamily="34" charset="0"/>
                <a:cs typeface="Arial" panose="020B0604020202020204" pitchFamily="34" charset="0"/>
                <a:hlinkClick r:id="rId2"/>
              </a:rPr>
              <a:t>mindfulness exercises</a:t>
            </a:r>
            <a:r>
              <a:rPr lang="en-GB" sz="1100" dirty="0">
                <a:latin typeface="Arial" panose="020B0604020202020204" pitchFamily="34" charset="0"/>
                <a:cs typeface="Arial" panose="020B0604020202020204" pitchFamily="34" charset="0"/>
              </a:rPr>
              <a:t>, breathing techniques, perspective taking skills, and providing information on available avenues for support.</a:t>
            </a:r>
          </a:p>
          <a:p>
            <a:pPr marL="171450" indent="-171450">
              <a:buFont typeface="Arial" panose="020B0604020202020204" pitchFamily="34" charset="0"/>
              <a:buChar char="•"/>
            </a:pPr>
            <a:r>
              <a:rPr lang="en-GB" sz="1100" dirty="0">
                <a:latin typeface="Arial" panose="020B0604020202020204" pitchFamily="34" charset="0"/>
                <a:cs typeface="Arial" panose="020B0604020202020204" pitchFamily="34" charset="0"/>
              </a:rPr>
              <a:t>Advise and help people to </a:t>
            </a:r>
            <a:r>
              <a:rPr lang="en-GB" sz="1100" b="1" i="1" dirty="0">
                <a:latin typeface="Arial" panose="020B0604020202020204" pitchFamily="34" charset="0"/>
                <a:cs typeface="Arial" panose="020B0604020202020204" pitchFamily="34" charset="0"/>
              </a:rPr>
              <a:t>establish a routine</a:t>
            </a:r>
            <a:r>
              <a:rPr lang="en-GB" sz="1100" dirty="0">
                <a:latin typeface="Arial" panose="020B0604020202020204" pitchFamily="34" charset="0"/>
                <a:cs typeface="Arial" panose="020B0604020202020204" pitchFamily="34" charset="0"/>
              </a:rPr>
              <a:t> if isolated.</a:t>
            </a:r>
          </a:p>
        </p:txBody>
      </p:sp>
      <p:sp>
        <p:nvSpPr>
          <p:cNvPr id="30" name="TextBox 29"/>
          <p:cNvSpPr txBox="1"/>
          <p:nvPr/>
        </p:nvSpPr>
        <p:spPr>
          <a:xfrm>
            <a:off x="5367699" y="8952658"/>
            <a:ext cx="3970811" cy="461665"/>
          </a:xfrm>
          <a:prstGeom prst="rect">
            <a:avLst/>
          </a:prstGeom>
          <a:solidFill>
            <a:schemeClr val="accent4">
              <a:lumMod val="40000"/>
              <a:lumOff val="60000"/>
            </a:schemeClr>
          </a:solidFill>
        </p:spPr>
        <p:txBody>
          <a:bodyPr wrap="square" rtlCol="0">
            <a:spAutoFit/>
          </a:bodyPr>
          <a:lstStyle>
            <a:defPPr>
              <a:defRPr lang="en-US"/>
            </a:defPPr>
            <a:lvl1pPr>
              <a:defRPr sz="1100" b="1" i="1">
                <a:latin typeface="Arial" panose="020B0604020202020204" pitchFamily="34" charset="0"/>
                <a:cs typeface="Arial" panose="020B0604020202020204" pitchFamily="34" charset="0"/>
              </a:defRPr>
            </a:lvl1pPr>
          </a:lstStyle>
          <a:p>
            <a:r>
              <a:rPr lang="en-GB" sz="1200" dirty="0"/>
              <a:t>Consider the stigma associated with self-isolation and the longer term impacts of self-isolation</a:t>
            </a:r>
          </a:p>
        </p:txBody>
      </p:sp>
      <p:sp>
        <p:nvSpPr>
          <p:cNvPr id="31" name="TextBox 30"/>
          <p:cNvSpPr txBox="1"/>
          <p:nvPr/>
        </p:nvSpPr>
        <p:spPr>
          <a:xfrm>
            <a:off x="5349417" y="9394754"/>
            <a:ext cx="3989094" cy="1938992"/>
          </a:xfrm>
          <a:prstGeom prst="rect">
            <a:avLst/>
          </a:prstGeom>
          <a:noFill/>
        </p:spPr>
        <p:txBody>
          <a:bodyPr wrap="square" rtlCol="0">
            <a:spAutoFit/>
          </a:bodyPr>
          <a:lstStyle/>
          <a:p>
            <a:pPr marL="171450" lvl="0" indent="-171450">
              <a:buFont typeface="Arial" panose="020B0604020202020204" pitchFamily="34" charset="0"/>
              <a:buChar char="•"/>
            </a:pPr>
            <a:r>
              <a:rPr lang="en-GB" sz="1200" dirty="0">
                <a:latin typeface="Arial" panose="020B0604020202020204" pitchFamily="34" charset="0"/>
                <a:cs typeface="Arial" panose="020B0604020202020204" pitchFamily="34" charset="0"/>
              </a:rPr>
              <a:t>Attempt to </a:t>
            </a:r>
            <a:r>
              <a:rPr lang="en-GB" sz="1200" b="1" i="1" dirty="0">
                <a:latin typeface="Arial" panose="020B0604020202020204" pitchFamily="34" charset="0"/>
                <a:cs typeface="Arial" panose="020B0604020202020204" pitchFamily="34" charset="0"/>
              </a:rPr>
              <a:t>reduce stigma</a:t>
            </a:r>
            <a:r>
              <a:rPr lang="en-GB" sz="1200" dirty="0">
                <a:latin typeface="Arial" panose="020B0604020202020204" pitchFamily="34" charset="0"/>
                <a:cs typeface="Arial" panose="020B0604020202020204" pitchFamily="34" charset="0"/>
              </a:rPr>
              <a:t> of self-isolation by providing people with general information about the disease and the rationale and importance of self-isolation.  </a:t>
            </a:r>
          </a:p>
          <a:p>
            <a:pPr marL="171450" indent="-171450">
              <a:buFont typeface="Arial" panose="020B0604020202020204" pitchFamily="34" charset="0"/>
              <a:buChar char="•"/>
            </a:pPr>
            <a:r>
              <a:rPr lang="en-GB" sz="1200" dirty="0">
                <a:latin typeface="Arial" panose="020B0604020202020204" pitchFamily="34" charset="0"/>
                <a:cs typeface="Arial" panose="020B0604020202020204" pitchFamily="34" charset="0"/>
              </a:rPr>
              <a:t>Ensure </a:t>
            </a:r>
            <a:r>
              <a:rPr lang="en-GB" sz="1200" b="1" i="1" dirty="0">
                <a:latin typeface="Arial" panose="020B0604020202020204" pitchFamily="34" charset="0"/>
                <a:cs typeface="Arial" panose="020B0604020202020204" pitchFamily="34" charset="0"/>
              </a:rPr>
              <a:t>follow up care</a:t>
            </a:r>
            <a:r>
              <a:rPr lang="en-GB" sz="1200" dirty="0">
                <a:latin typeface="Arial" panose="020B0604020202020204" pitchFamily="34" charset="0"/>
                <a:cs typeface="Arial" panose="020B0604020202020204" pitchFamily="34" charset="0"/>
              </a:rPr>
              <a:t> is provided to anyone undergoing self-isolation</a:t>
            </a:r>
            <a:r>
              <a:rPr lang="en-GB" sz="1200" dirty="0" smtClean="0">
                <a:latin typeface="Arial" panose="020B0604020202020204" pitchFamily="34" charset="0"/>
                <a:cs typeface="Arial" panose="020B0604020202020204" pitchFamily="34" charset="0"/>
              </a:rPr>
              <a:t>.  For people in the community there is a risk that longer term isolation could impact on keeping stable accommodation, and employment, or on them receiving treatment for other conditions or health concerns. </a:t>
            </a:r>
            <a:endParaRPr lang="en-GB" sz="1200" dirty="0">
              <a:latin typeface="Arial" panose="020B0604020202020204" pitchFamily="34" charset="0"/>
              <a:cs typeface="Arial" panose="020B0604020202020204" pitchFamily="34" charset="0"/>
            </a:endParaRPr>
          </a:p>
        </p:txBody>
      </p:sp>
      <p:cxnSp>
        <p:nvCxnSpPr>
          <p:cNvPr id="32" name="Straight Connector 31"/>
          <p:cNvCxnSpPr/>
          <p:nvPr/>
        </p:nvCxnSpPr>
        <p:spPr>
          <a:xfrm flipH="1">
            <a:off x="4800600" y="729617"/>
            <a:ext cx="29081" cy="11627545"/>
          </a:xfrm>
          <a:prstGeom prst="line">
            <a:avLst/>
          </a:prstGeom>
          <a:ln w="381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196109" y="9104094"/>
            <a:ext cx="4418101" cy="461665"/>
          </a:xfrm>
          <a:prstGeom prst="rect">
            <a:avLst/>
          </a:prstGeom>
          <a:solidFill>
            <a:schemeClr val="accent4">
              <a:lumMod val="40000"/>
              <a:lumOff val="60000"/>
            </a:schemeClr>
          </a:solidFill>
        </p:spPr>
        <p:txBody>
          <a:bodyPr wrap="square" rtlCol="0">
            <a:spAutoFit/>
          </a:bodyPr>
          <a:lstStyle>
            <a:defPPr>
              <a:defRPr lang="en-US"/>
            </a:defPPr>
            <a:lvl1pPr>
              <a:defRPr sz="1100" b="1" i="1">
                <a:latin typeface="Arial" panose="020B0604020202020204" pitchFamily="34" charset="0"/>
                <a:cs typeface="Arial" panose="020B0604020202020204" pitchFamily="34" charset="0"/>
              </a:defRPr>
            </a:lvl1pPr>
          </a:lstStyle>
          <a:p>
            <a:r>
              <a:rPr lang="en-GB" sz="1200" dirty="0"/>
              <a:t>Ensure connectedness to others during periods of isolation</a:t>
            </a:r>
          </a:p>
        </p:txBody>
      </p:sp>
      <p:sp>
        <p:nvSpPr>
          <p:cNvPr id="34" name="TextBox 33"/>
          <p:cNvSpPr txBox="1"/>
          <p:nvPr/>
        </p:nvSpPr>
        <p:spPr>
          <a:xfrm>
            <a:off x="162429" y="9579619"/>
            <a:ext cx="4418101" cy="3046988"/>
          </a:xfrm>
          <a:prstGeom prst="rect">
            <a:avLst/>
          </a:prstGeom>
          <a:noFill/>
        </p:spPr>
        <p:txBody>
          <a:bodyPr wrap="square" rtlCol="0">
            <a:spAutoFit/>
          </a:bodyPr>
          <a:lstStyle/>
          <a:p>
            <a:pPr marL="171450" lvl="0" indent="-171450">
              <a:buFont typeface="Wingdings" panose="05000000000000000000" pitchFamily="2" charset="2"/>
              <a:buChar char="§"/>
            </a:pPr>
            <a:r>
              <a:rPr lang="en-GB" sz="1200" b="1" i="1" dirty="0">
                <a:latin typeface="Arial" panose="020B0604020202020204" pitchFamily="34" charset="0"/>
                <a:cs typeface="Arial" panose="020B0604020202020204" pitchFamily="34" charset="0"/>
              </a:rPr>
              <a:t>Enabling regular and meaningful contact with others</a:t>
            </a:r>
            <a:r>
              <a:rPr lang="en-GB" sz="1200" dirty="0">
                <a:latin typeface="Arial" panose="020B0604020202020204" pitchFamily="34" charset="0"/>
                <a:cs typeface="Arial" panose="020B0604020202020204" pitchFamily="34" charset="0"/>
              </a:rPr>
              <a:t>, via use of telephones and other technology, for both staff and the people in our care.</a:t>
            </a:r>
          </a:p>
          <a:p>
            <a:pPr marL="171450" lvl="0" indent="-171450">
              <a:buFont typeface="Wingdings" panose="05000000000000000000" pitchFamily="2" charset="2"/>
              <a:buChar char="§"/>
            </a:pPr>
            <a:r>
              <a:rPr lang="en-GB" sz="1200" b="1" i="1" dirty="0">
                <a:latin typeface="Arial" panose="020B0604020202020204" pitchFamily="34" charset="0"/>
                <a:cs typeface="Arial" panose="020B0604020202020204" pitchFamily="34" charset="0"/>
              </a:rPr>
              <a:t>Enabling communication with family</a:t>
            </a:r>
            <a:r>
              <a:rPr lang="en-GB" sz="1200" dirty="0">
                <a:latin typeface="Arial" panose="020B0604020202020204" pitchFamily="34" charset="0"/>
                <a:cs typeface="Arial" panose="020B0604020202020204" pitchFamily="34" charset="0"/>
              </a:rPr>
              <a:t>; in custody this includes encouraging use of in-cell telephones or prison email </a:t>
            </a:r>
            <a:r>
              <a:rPr lang="en-GB" sz="1200" dirty="0" smtClean="0">
                <a:latin typeface="Arial" panose="020B0604020202020204" pitchFamily="34" charset="0"/>
                <a:cs typeface="Arial" panose="020B0604020202020204" pitchFamily="34" charset="0"/>
              </a:rPr>
              <a:t>especially, and in APs could include support with phone credit.</a:t>
            </a:r>
            <a:endParaRPr lang="en-GB" sz="1200" dirty="0">
              <a:latin typeface="Arial" panose="020B0604020202020204" pitchFamily="34" charset="0"/>
              <a:cs typeface="Arial" panose="020B0604020202020204" pitchFamily="34" charset="0"/>
            </a:endParaRPr>
          </a:p>
          <a:p>
            <a:pPr marL="171450" lvl="0" indent="-171450">
              <a:buFont typeface="Wingdings" panose="05000000000000000000" pitchFamily="2" charset="2"/>
              <a:buChar char="§"/>
            </a:pPr>
            <a:r>
              <a:rPr lang="en-GB" sz="1200" b="1" i="1" dirty="0">
                <a:latin typeface="Arial" panose="020B0604020202020204" pitchFamily="34" charset="0"/>
                <a:cs typeface="Arial" panose="020B0604020202020204" pitchFamily="34" charset="0"/>
              </a:rPr>
              <a:t>Reminders about sources of support</a:t>
            </a:r>
            <a:r>
              <a:rPr lang="en-GB" sz="1200" dirty="0">
                <a:latin typeface="Arial" panose="020B0604020202020204" pitchFamily="34" charset="0"/>
                <a:cs typeface="Arial" panose="020B0604020202020204" pitchFamily="34" charset="0"/>
              </a:rPr>
              <a:t>, such a care teams</a:t>
            </a:r>
            <a:r>
              <a:rPr lang="en-GB" sz="1200" dirty="0" smtClean="0">
                <a:latin typeface="Arial" panose="020B0604020202020204" pitchFamily="34" charset="0"/>
                <a:cs typeface="Arial" panose="020B0604020202020204" pitchFamily="34" charset="0"/>
              </a:rPr>
              <a:t>, Employee Assistance Programme, community support organisations, </a:t>
            </a:r>
            <a:r>
              <a:rPr lang="en-GB" sz="1200" dirty="0">
                <a:latin typeface="Arial" panose="020B0604020202020204" pitchFamily="34" charset="0"/>
                <a:cs typeface="Arial" panose="020B0604020202020204" pitchFamily="34" charset="0"/>
              </a:rPr>
              <a:t>Samaritans</a:t>
            </a:r>
            <a:r>
              <a:rPr lang="en-GB" sz="1200" dirty="0" smtClean="0">
                <a:latin typeface="Arial" panose="020B0604020202020204" pitchFamily="34" charset="0"/>
                <a:cs typeface="Arial" panose="020B0604020202020204" pitchFamily="34" charset="0"/>
              </a:rPr>
              <a:t>, </a:t>
            </a:r>
            <a:r>
              <a:rPr lang="en-GB" sz="1200" dirty="0">
                <a:latin typeface="Arial" panose="020B0604020202020204" pitchFamily="34" charset="0"/>
                <a:cs typeface="Arial" panose="020B0604020202020204" pitchFamily="34" charset="0"/>
              </a:rPr>
              <a:t>the Listener </a:t>
            </a:r>
            <a:r>
              <a:rPr lang="en-GB" sz="1200" dirty="0">
                <a:latin typeface="Arial" panose="020B0604020202020204" pitchFamily="34" charset="0"/>
                <a:cs typeface="Arial" panose="020B0604020202020204" pitchFamily="34" charset="0"/>
              </a:rPr>
              <a:t>s</a:t>
            </a:r>
            <a:r>
              <a:rPr lang="en-GB" sz="1200" dirty="0" smtClean="0">
                <a:latin typeface="Arial" panose="020B0604020202020204" pitchFamily="34" charset="0"/>
                <a:cs typeface="Arial" panose="020B0604020202020204" pitchFamily="34" charset="0"/>
              </a:rPr>
              <a:t>ervice, staff supervision sessions and team catch-ups.</a:t>
            </a:r>
            <a:endParaRPr lang="en-GB" sz="1200" dirty="0">
              <a:latin typeface="Arial" panose="020B0604020202020204" pitchFamily="34" charset="0"/>
              <a:cs typeface="Arial" panose="020B0604020202020204" pitchFamily="34" charset="0"/>
            </a:endParaRPr>
          </a:p>
          <a:p>
            <a:pPr marL="171450" indent="-171450">
              <a:buFont typeface="Wingdings" panose="05000000000000000000" pitchFamily="2" charset="2"/>
              <a:buChar char="§"/>
            </a:pPr>
            <a:r>
              <a:rPr lang="en-GB" sz="1200" b="1" i="1" dirty="0">
                <a:latin typeface="Arial" panose="020B0604020202020204" pitchFamily="34" charset="0"/>
                <a:cs typeface="Arial" panose="020B0604020202020204" pitchFamily="34" charset="0"/>
              </a:rPr>
              <a:t>Connection to the outside world </a:t>
            </a:r>
            <a:r>
              <a:rPr lang="en-GB" sz="1200" dirty="0">
                <a:latin typeface="Arial" panose="020B0604020202020204" pitchFamily="34" charset="0"/>
                <a:cs typeface="Arial" panose="020B0604020202020204" pitchFamily="34" charset="0"/>
              </a:rPr>
              <a:t>may also be facilitated by access to radios and TVs.  These can also help people understand the epidemic better, and recognise that everyone is making adjustments to protect ourselves and each other rather than this being imposed on select groups.</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39211" y="2309706"/>
            <a:ext cx="481626" cy="103641"/>
          </a:xfrm>
          <a:prstGeom prst="rect">
            <a:avLst/>
          </a:prstGeom>
        </p:spPr>
      </p:pic>
      <p:pic>
        <p:nvPicPr>
          <p:cNvPr id="39" name="Picture 3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08982" y="6821519"/>
            <a:ext cx="481626" cy="103641"/>
          </a:xfrm>
          <a:prstGeom prst="rect">
            <a:avLst/>
          </a:prstGeom>
        </p:spPr>
      </p:pic>
      <p:pic>
        <p:nvPicPr>
          <p:cNvPr id="40" name="Picture 3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29681" y="9812292"/>
            <a:ext cx="481626" cy="103641"/>
          </a:xfrm>
          <a:prstGeom prst="rect">
            <a:avLst/>
          </a:prstGeom>
        </p:spPr>
      </p:pic>
      <p:pic>
        <p:nvPicPr>
          <p:cNvPr id="42" name="Picture 4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4333514" y="2727604"/>
            <a:ext cx="481626" cy="103641"/>
          </a:xfrm>
          <a:prstGeom prst="rect">
            <a:avLst/>
          </a:prstGeom>
        </p:spPr>
      </p:pic>
      <p:pic>
        <p:nvPicPr>
          <p:cNvPr id="43" name="Picture 4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4339717" y="4921910"/>
            <a:ext cx="481626" cy="103641"/>
          </a:xfrm>
          <a:prstGeom prst="rect">
            <a:avLst/>
          </a:prstGeom>
        </p:spPr>
      </p:pic>
      <p:pic>
        <p:nvPicPr>
          <p:cNvPr id="44" name="Picture 4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4327418" y="8045402"/>
            <a:ext cx="481626" cy="103641"/>
          </a:xfrm>
          <a:prstGeom prst="rect">
            <a:avLst/>
          </a:prstGeom>
        </p:spPr>
      </p:pic>
      <p:pic>
        <p:nvPicPr>
          <p:cNvPr id="54" name="Picture 5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4332013" y="10641448"/>
            <a:ext cx="481626" cy="103641"/>
          </a:xfrm>
          <a:prstGeom prst="rect">
            <a:avLst/>
          </a:prstGeom>
        </p:spPr>
      </p:pic>
    </p:spTree>
    <p:extLst>
      <p:ext uri="{BB962C8B-B14F-4D97-AF65-F5344CB8AC3E}">
        <p14:creationId xmlns:p14="http://schemas.microsoft.com/office/powerpoint/2010/main" val="300999540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174</TotalTime>
  <Words>880</Words>
  <Application>Microsoft Office PowerPoint</Application>
  <PresentationFormat>A3 Paper (297x420 mm)</PresentationFormat>
  <Paragraphs>33</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Wingdings</vt:lpstr>
      <vt:lpstr>Office Theme</vt:lpstr>
      <vt:lpstr>PowerPoint Presentation</vt:lpstr>
    </vt:vector>
  </TitlesOfParts>
  <Company>MOJ</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Baxter, Lydia [HMPS]</dc:creator>
  <cp:lastModifiedBy>Howard, Flora [NOMS]</cp:lastModifiedBy>
  <cp:revision>22</cp:revision>
  <dcterms:created xsi:type="dcterms:W3CDTF">2020-03-19T11:22:27Z</dcterms:created>
  <dcterms:modified xsi:type="dcterms:W3CDTF">2020-03-20T14:19:24Z</dcterms:modified>
</cp:coreProperties>
</file>